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0" r:id="rId2"/>
    <p:sldId id="277" r:id="rId3"/>
    <p:sldId id="278" r:id="rId4"/>
    <p:sldId id="281" r:id="rId5"/>
    <p:sldId id="279" r:id="rId6"/>
    <p:sldId id="271" r:id="rId7"/>
    <p:sldId id="272" r:id="rId8"/>
    <p:sldId id="273" r:id="rId9"/>
    <p:sldId id="283" r:id="rId10"/>
    <p:sldId id="282" r:id="rId11"/>
    <p:sldId id="284" r:id="rId12"/>
    <p:sldId id="287" r:id="rId13"/>
    <p:sldId id="289" r:id="rId14"/>
    <p:sldId id="288" r:id="rId15"/>
    <p:sldId id="2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FF99"/>
    <a:srgbClr val="CC99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6285E-528C-473F-A19E-E3392A877424}" type="datetimeFigureOut">
              <a:rPr lang="en-US" smtClean="0"/>
              <a:t>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A8806-0EAD-42BE-B60E-E086424BF76C}" type="slidenum">
              <a:rPr lang="en-US" smtClean="0"/>
              <a:t>‹#›</a:t>
            </a:fld>
            <a:endParaRPr lang="en-US"/>
          </a:p>
        </p:txBody>
      </p:sp>
    </p:spTree>
    <p:extLst>
      <p:ext uri="{BB962C8B-B14F-4D97-AF65-F5344CB8AC3E}">
        <p14:creationId xmlns:p14="http://schemas.microsoft.com/office/powerpoint/2010/main" val="133115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A8806-0EAD-42BE-B60E-E086424BF76C}" type="slidenum">
              <a:rPr lang="en-US" smtClean="0"/>
              <a:t>6</a:t>
            </a:fld>
            <a:endParaRPr lang="en-US"/>
          </a:p>
        </p:txBody>
      </p:sp>
    </p:spTree>
    <p:extLst>
      <p:ext uri="{BB962C8B-B14F-4D97-AF65-F5344CB8AC3E}">
        <p14:creationId xmlns:p14="http://schemas.microsoft.com/office/powerpoint/2010/main" val="321769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FA8806-0EAD-42BE-B60E-E086424BF76C}" type="slidenum">
              <a:rPr lang="en-US" smtClean="0"/>
              <a:t>13</a:t>
            </a:fld>
            <a:endParaRPr lang="en-US"/>
          </a:p>
        </p:txBody>
      </p:sp>
    </p:spTree>
    <p:extLst>
      <p:ext uri="{BB962C8B-B14F-4D97-AF65-F5344CB8AC3E}">
        <p14:creationId xmlns:p14="http://schemas.microsoft.com/office/powerpoint/2010/main" val="36790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E011B-8A6D-4983-A38F-0E373BC99A55}"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293464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E011B-8A6D-4983-A38F-0E373BC99A55}"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160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E011B-8A6D-4983-A38F-0E373BC99A55}"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321502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E011B-8A6D-4983-A38F-0E373BC99A55}"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123413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E011B-8A6D-4983-A38F-0E373BC99A55}"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331158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E011B-8A6D-4983-A38F-0E373BC99A55}"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2753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E011B-8A6D-4983-A38F-0E373BC99A55}"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149089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E011B-8A6D-4983-A38F-0E373BC99A55}" type="datetimeFigureOut">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120172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E011B-8A6D-4983-A38F-0E373BC99A55}"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178344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E011B-8A6D-4983-A38F-0E373BC99A55}"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169888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E011B-8A6D-4983-A38F-0E373BC99A55}"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1F107-1195-4B61-AB61-724725FD40AC}" type="slidenum">
              <a:rPr lang="en-US" smtClean="0"/>
              <a:t>‹#›</a:t>
            </a:fld>
            <a:endParaRPr lang="en-US"/>
          </a:p>
        </p:txBody>
      </p:sp>
    </p:spTree>
    <p:extLst>
      <p:ext uri="{BB962C8B-B14F-4D97-AF65-F5344CB8AC3E}">
        <p14:creationId xmlns:p14="http://schemas.microsoft.com/office/powerpoint/2010/main" val="130917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99FF">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E011B-8A6D-4983-A38F-0E373BC99A55}" type="datetimeFigureOut">
              <a:rPr lang="en-US" smtClean="0"/>
              <a:t>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1F107-1195-4B61-AB61-724725FD40AC}" type="slidenum">
              <a:rPr lang="en-US" smtClean="0"/>
              <a:t>‹#›</a:t>
            </a:fld>
            <a:endParaRPr lang="en-US"/>
          </a:p>
        </p:txBody>
      </p:sp>
    </p:spTree>
    <p:extLst>
      <p:ext uri="{BB962C8B-B14F-4D97-AF65-F5344CB8AC3E}">
        <p14:creationId xmlns:p14="http://schemas.microsoft.com/office/powerpoint/2010/main" val="173006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news.bbc.co.uk/2/hi/europe/7619722.stm"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yqPJ1AhnFVQ"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00200"/>
            <a:ext cx="4572000" cy="3477875"/>
          </a:xfrm>
          <a:prstGeom prst="rect">
            <a:avLst/>
          </a:prstGeom>
        </p:spPr>
        <p:txBody>
          <a:bodyPr>
            <a:spAutoFit/>
          </a:bodyPr>
          <a:lstStyle/>
          <a:p>
            <a:pPr algn="ctr"/>
            <a:r>
              <a:rPr lang="fr-FR" sz="4400" dirty="0">
                <a:latin typeface="Arial Black" panose="020B0A04020102020204" pitchFamily="34" charset="0"/>
                <a:cs typeface="Arabic Typesetting" pitchFamily="66" charset="-78"/>
              </a:rPr>
              <a:t>Quelques </a:t>
            </a:r>
            <a:r>
              <a:rPr lang="fr-FR" sz="4400" dirty="0" smtClean="0">
                <a:latin typeface="Arial Black" panose="020B0A04020102020204" pitchFamily="34" charset="0"/>
                <a:cs typeface="Arabic Typesetting" pitchFamily="66" charset="-78"/>
              </a:rPr>
              <a:t>sites touristiques</a:t>
            </a:r>
            <a:endParaRPr lang="fr-FR" sz="4400" dirty="0">
              <a:latin typeface="Arial Black" panose="020B0A04020102020204" pitchFamily="34" charset="0"/>
              <a:cs typeface="Arabic Typesetting" pitchFamily="66" charset="-78"/>
            </a:endParaRPr>
          </a:p>
          <a:p>
            <a:pPr algn="ctr"/>
            <a:r>
              <a:rPr lang="fr-FR" sz="4400" dirty="0" smtClean="0">
                <a:latin typeface="Arial Black" panose="020B0A04020102020204" pitchFamily="34" charset="0"/>
                <a:cs typeface="Arabic Typesetting" pitchFamily="66" charset="-78"/>
              </a:rPr>
              <a:t>dans la</a:t>
            </a:r>
            <a:endParaRPr lang="fr-FR" sz="4400" dirty="0">
              <a:latin typeface="Arial Black" panose="020B0A04020102020204" pitchFamily="34" charset="0"/>
              <a:cs typeface="Arabic Typesetting" pitchFamily="66" charset="-78"/>
            </a:endParaRPr>
          </a:p>
          <a:p>
            <a:pPr algn="ctr"/>
            <a:r>
              <a:rPr lang="fr-FR" sz="4400" dirty="0">
                <a:latin typeface="Arial Black" panose="020B0A04020102020204" pitchFamily="34" charset="0"/>
                <a:cs typeface="Arabic Typesetting" pitchFamily="66" charset="-78"/>
              </a:rPr>
              <a:t>BELGIQUE!</a:t>
            </a:r>
            <a:endParaRPr lang="en-US" sz="4400" dirty="0">
              <a:latin typeface="Arial Black" panose="020B0A04020102020204" pitchFamily="34" charset="0"/>
              <a:cs typeface="Arabic Typesetting" pitchFamily="66" charset="-78"/>
            </a:endParaRPr>
          </a:p>
        </p:txBody>
      </p:sp>
    </p:spTree>
    <p:extLst>
      <p:ext uri="{BB962C8B-B14F-4D97-AF65-F5344CB8AC3E}">
        <p14:creationId xmlns:p14="http://schemas.microsoft.com/office/powerpoint/2010/main" val="2687268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telegraph.co.uk/multimedia/archive/02289/Cathedral-Antwerp_228944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23" y="1295400"/>
            <a:ext cx="5905500" cy="369570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insidersvacationguide.com/IVG/uploads/2013/11/diamonds.png"/>
          <p:cNvPicPr>
            <a:picLocks noChangeAspect="1" noChangeArrowheads="1"/>
          </p:cNvPicPr>
          <p:nvPr/>
        </p:nvPicPr>
        <p:blipFill rotWithShape="1">
          <a:blip r:embed="rId3">
            <a:extLst>
              <a:ext uri="{28A0092B-C50C-407E-A947-70E740481C1C}">
                <a14:useLocalDpi xmlns:a14="http://schemas.microsoft.com/office/drawing/2010/main" val="0"/>
              </a:ext>
            </a:extLst>
          </a:blip>
          <a:srcRect t="6391" b="6211"/>
          <a:stretch/>
        </p:blipFill>
        <p:spPr bwMode="auto">
          <a:xfrm>
            <a:off x="1943100" y="2831592"/>
            <a:ext cx="7263384" cy="4023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160338"/>
            <a:ext cx="6210300" cy="707886"/>
          </a:xfrm>
          <a:prstGeom prst="rect">
            <a:avLst/>
          </a:prstGeom>
          <a:noFill/>
        </p:spPr>
        <p:txBody>
          <a:bodyPr wrap="square" rtlCol="0">
            <a:spAutoFit/>
          </a:bodyPr>
          <a:lstStyle/>
          <a:p>
            <a:pPr algn="ctr"/>
            <a:r>
              <a:rPr lang="fr-FR" sz="4000" dirty="0" smtClean="0">
                <a:solidFill>
                  <a:srgbClr val="7030A0"/>
                </a:solidFill>
                <a:latin typeface="Arial Black" panose="020B0A04020102020204" pitchFamily="34" charset="0"/>
              </a:rPr>
              <a:t>Anvers/</a:t>
            </a:r>
            <a:r>
              <a:rPr lang="fr-FR" sz="4000" dirty="0" err="1" smtClean="0">
                <a:solidFill>
                  <a:srgbClr val="7030A0"/>
                </a:solidFill>
                <a:latin typeface="Arial Black" panose="020B0A04020102020204" pitchFamily="34" charset="0"/>
              </a:rPr>
              <a:t>Antwerp</a:t>
            </a:r>
            <a:endParaRPr lang="fr-FR" sz="4000" dirty="0">
              <a:solidFill>
                <a:srgbClr val="7030A0"/>
              </a:solidFill>
              <a:latin typeface="Arial Black" panose="020B0A04020102020204" pitchFamily="34" charset="0"/>
            </a:endParaRPr>
          </a:p>
        </p:txBody>
      </p:sp>
      <p:sp>
        <p:nvSpPr>
          <p:cNvPr id="3" name="AutoShape 4" descr="data:image/jpeg;base64,/9j/4AAQSkZJRgABAQAAAQABAAD/2wCEAAkGBxQTEhQUExQVFRUXGBoXFxgXFRQXFxwXHBwWHRcXFBcYHCogGBolHxgXITEhJSkrLi4uHB8zODMsNygtLisBCgoKDg0OGhAQGiwkHBwsLCwsLCwsLCwsLCwsLCwsLCwsLCwsLCwsLCwsLCwsLCwsLCwsKzcsLCwsLCwrLCs3LP/AABEIAJgA1AMBIgACEQEDEQH/xAAbAAACAwEBAQAAAAAAAAAAAAAABAIDBQEGB//EAEMQAAEDAgMECAIHBQgCAwAAAAEAAhEDIQQSMQUiQVETMmFxgZGhscHRIzNCUmJyggYUkrLhFUNTg6LC4vBj0iQ08f/EABgBAAMBAQAAAAAAAAAAAAAAAAABAgME/8QAJBEBAAICAgICAgMBAAAAAAAAAAECETEDIRJBEzIiUUNhcUL/2gAMAwEAAhEDEQA/APpFSs5pyyBxJPMwSTbtPLRX/vPUEXeJ7rW9Vc+kCbgGOYBUi3sXM0UNxGhMRlLj4R813AYwZw5wIAbFr7zuHk1WikLWHkOKr6EdEXhplziQWwDlHaQd0gTdXSMyUr9q44GkQASSYI7hmPoEs/FXMjS0fakxw8Qq8NDi0mDDTeGaEwG7togT4pjoW/dHLQackXnsV0q/fByd5f8Ae1MbNxI+kdBO8GiOxoNj5lR6FumUeQTOBw7OhDi1txmMgdp9EcexYg7GtLnuvvG0DVoEAjyKtp1AZ1ta6hRpgsbIBtNxxNz6kqwUhyHPQaqZnMnCqpXEA3ESQ4ajgSPkntn7QFSWOEO5HRwuJA8DZLdC37o1nQa80OpAiNOMixB4EJ1tgpjK3E4fo7i9P1b82+yx8a9zauYgaZacXMRme4Dhw48Fv4PFzuP63Pg4cx28wlMfgsv5OB+4Tb+EyqtWJ7gon1LlJ4cARxAP/wCqSxaLn0n5XOsC4gAdYElxeTwa3NHaQtijUDgCCCCNQslpq/Zbt6oPyu9I+CoKs2e6KpHNnsf+Sun2TbSOLEVndrR7lQVu0R9K38h9wq0X+wrpxGEwjKj35hMZQNe2V1MbJH1h/F8Ajj2LMjDACpUA0BMd2Ywls26BxDjPjp7K/B9Y9wnzKrxzYcDe9zytZaW7hE6QC6uBdUoCFwrqA10IQsnQrruhpPZbv4Lm0WCG0xJDGxLQXAPtGYNcHD+qsDZewfinwbf3hK4lzTVc8jqy5s03CSNDnIggGIhbccdIstwzYB43jwbuj2J8VcoUmQ0DkAprKZzKoRqmGuPYT6FOVGxhiP8Axn+VJV+q/wDK72Kexf8A9c/kHsFpx+02Js0HcPZdXAurJYQk8RtOkxxa50OESIcTfTQKpu2qRIALrkDqOi/eq8Z/QPvZIjxBGoPAhOYPEZpY+M0eDhzHxCUKpdVBs0kuFwWguIPhwTpbCZhHa2DDWkHqasOsEXDTzHIHuWbs/FlhA0ZMX60m4ceeYkm1gLL05qA0vpRlkbwPw91iY/Cy2B1mQ5pAu5t7gaTBOvFO9fYrJ4FTwhis3ta4eoPwWZsqpbIRFzG9n4mQ533gZmFo0fraf6v5VNPsc6XbVG9S/UPRUpja4+rP448wfkl1XJsqhXbOMUqh/E/0VKsw7owzncw4+ZKOPZWZmCADJJG9f5JfEvzOGkAkeXFWVCOjpzcZhI/iVVQgmQ0N7ArtPpEgLq4F1SlwrqEIDXQhCydCh2KDH5iRYBoBe1sl0k5S6xMDRUUMPE7sZnNnc6OdXOJAcWumBcJl7iKLyASXvOjSbC2sGBA4iFVhmN3crGMEF8M03zA0AEw0cFvqrPcmkIQsGiFYbrvykehTFbFMNJzQ5pd0ZOUEE2bNxwVSUgk0RnABZlLSTeQ9pgT2jgfBa8XtFjTdB3LqTpY+nlbNRkwLZhPkmKFZrxmaQRzHZYrLCnm9u5hiHQ2ZYw9aLy8Hh2BWbCwnTVMr92xIymdO0hH7TNirTOYtlhFuwjs7Ufs24NrtcS6IdJcCGjdPEiF10n8DnTXpsJElhcQTd2aBAdJF4jO2Od1OCGsaarWawB1iZdJhh1LDMc1Padem+o2KjHDKSQHAjURxtqspuJptjeYMtY2kaHNe35kmR1rWEk/SPAs7RotlkgXcSCJuVr4nDgsa5n2Ru9reLfJZWzqocauUyM4Pm1vxlaezqmU5OBuz4t+Kzi2ZmJVjrLzuKpdG/pGQGv0N92TdrR+I/ZGpmTZa+HqFxpOLS05wIMTcHWFdi6AY7TdcZHY/+uqgTdn52/H5qMYtg89G9r9Vn5x7OSya2x9WOxzfdYWIxlRj8p6MSd27szhmjdHFwEEp8mxVpEqbzlwne33P9VVVO6e4q3Hj/wCK0djPgnx+ysy3tmiOwT6lI1KZLuJaWxZ0EGTJ9vJPkfQju+KQxdDO2O0HWPgfUFVZElnMrlsTfLwyjeg6dkwp/TTzEni3STHiLf0VZwVSIzCPzOHC9oteOKt/dqn3gN6bE9WZy6eqlKzBseAc/WNzcHgJjkJlCuoNIa0OMuAAJ5mLlCA21x7oBPIE+S5cHK4Q7hyd2t+SjiBLY+8Q3zIWeO8N8luiDqbS54LqelOBm7ho4OPMHkrqDpzGMt8oE6NaIEnndbZptnNAkcYE+axsOZaDxMnzJPxWvJPSa7Z1NlQZMpvk06QEuMWc2Z0kX4yFNjcRImIm43eruf8AL0QNlkBsP6thumwzNdHW03T59ilT2a4EHpSYiRBvH6v+3WK1ZZiCOVubdZfx7sg806x8ZJqFoD3AtJs4hwcABzh2nGEl/ZLo+tM5SJyu1OaD1/xDyTdVzoeBTD4fm6zhctH2QLgROuq049psXIgkdpHkSFbso7jhye8eZn4rpwoc55JcDmNg4gCQDp4lX4bDtYCGzcyZJN4A49yrkvExg4LY7MH0y2JIcLz2Hh3Loa+W5i2A4WDT3aknnyXdp0wejzCRnA48WuA07YUDhGNu1jQZBmBOo4p8ekW2hWjcdULTdzbhkAkZrENF+xTbi2Dqz+lrvgF2q8ZXGQ052kuD85AOcbxIsYGioFRh/vXu7pP8oVkvwdbNUqQHCzTcEcxxTlRsi1iLg8iNCsmlXaypIbVdLYnK91we3RMO2k7hQqnwYB6ussbVny6XExhuU3CtTIPc4cnD/srMqE6HrNc0H+IQR2ELmBrvY7O+IdAc0aNHAz9o8z8lobSwhdlc3UESObZB9NVpMZwnKW2Pqz+Zv8wXnaDS2s4hjzLnSdy8uO8TnmAOz5L0e1/qj3t/mC8xhMOTVeQ5gl77NZTzQ15nOYkyfELPkVVrYvqO7k7tVu5Tb+ID/S5JYnq95A8yE7tTrUh2uPkP6op9ZKdsKvQcA3NEC1j3m6g1PbR0b3/ApOERaZ2i+whW0KJceQFyToArppC2VxH3pg+AV1rNtIm0RsoUJr9ynquaRzJg+IK6l4z+hlsMcys0gjQ3HFp/7xSgwzxUYCMzc05uwAxmHAzF1XGjmmHcHDl28wtHBYrPIIhzYniL6EFETFv9azGEtoPik8/hI87LOa2AByACc2t9XH3i1vmQlCUuQ6hCELJYSuJbZ+9lENcTmLYF2mSOCaVFcwbOLS5pAImZaQR1QTz4FXT7JtpKibm8y1hBGhGWJHkrVSwmWk8WRfNwceLgCdReLrCxdTFy3I15Gd/FolvSbuYxu7k3ui8fkcaa+1TFPMLlrmOHg5s+krIq7UqGRDBw+0fiEVHYg06mYP0N3Na0ZRRaZEEw7pcwjlPYkpm/NbcMZiRh6EtcG1I1sW5gYgPExvGBfkJUoq82D9LnfEKNIBzXC16PN0kljDJ4DRePxuIDH5Yad3NBO8bxDZ1KqIyiIy9FtHFPZliq0kyLNb38Se1JHF1f8R3gGj2C8+zbtIaNuI0yDVhfxNrBDv2lpcidOLeInn4LSIiNriIbrqrzq9/8R+C9P+zO0s7eid1mCx5t+Y+S+en9oGQDFr5rtkEBptft48E7sPbOZ+doILCCLi7TFjGhjglaIx0JjL6Ptb6o97f5gvP4Ck4VXkh0F1QySYgvMZRnPsPBeg2nei/8srzOFogYhx4gukhoEZrgOdJnieC5uRNWtVHV/M33CZ2mfpGDk1x84CXI36f5x7FXbRfFSeVM/wAw+SUfSROyG0Ps+KUUqlQuMnwHJRSrHTO05k5hxmplretmkjmItHdyR+5VPux3kBJoK2ryTEYZ2pEzk0cG/wC6T3QV1Qw2JLRAJF5shV8pfFDXxGzzM0yGzqCN3vHIpvC4cMbA8TxJ5ntUKDBTYAXWaLkqnZ2O6Vz4ENGWOZnNc+SnENxtY2YPxj0kj1Sqf2lSzU3RqN4d4uFnNdIBHG6y5NrqkhCFmoKt7AXU5Lhc9UweqbSFYoVfsnk9pPdN1VdwUodI0lmTMOsIcTm0Bm943Y8CrUg2m1kuOVuV7ROgykuB1t6qWL2iwMcWvaXAEi4N/BVyR2VZNV2S1w5gj0XncJgKZY29Y2Ggjh2BapD8+U1DGWbNaOPd2qnDNhsOqkZS5urRYOIHDkrpE1KbLsC0B1Jubgd0lwd/egRvweEjKe9Y5wlU6UzHe0D3W5s+i4kPpkPAcQTnF7gxMHmVk4jG1Wuc0OaAHEDdvqeZWtc+hGUBs6t91o73/IFTbsmr96mPFzvgEpidqVGgF1RwkwIa3WCeA5Aqt2Pm5rH+MDW49FX5H20xsV/GqPCmfcvPsu1djAAl1V4truD4LHFdjv7zN/mF3pmUv3dn3W+QR4zPs8S+hVN6ie1k+i8r0YdVDi1joLCZFQuEtGhO6LjgvT7Mdmw9PtpgekLyVeq1tVrnZZytguNxEgkC5OnJc/Imr0LPrKY/ET5A/Nc2n16n5G/7lLD/AFtPucfRQ2md6r+Vo9D81P8AGJ2y0IQmyCEIQHCurhXUA7tLHdIYb1B6nn3Jn9ntan6f9ywMbjMmjHPMWAB94W/+zutTuZ/uVROZONtkrDIyEtINiYgE7uoiO+PBbZcNFVicS1kTNzAgE+ydqxMLiWV0n4X/AMD/AJIDzwY/+Aj3Tp2m3g15/THuuf2n/wCN/wDo/wDZR4V/Z5kqGv8A8N/k3/2UKtKo5pApuBOhOXmDz7ExiNr5Wl3RvgX1aPig7Vd/h/6/+KcUr6GZU47DkMc5/RtLsoAbIl2YRJNibmLcUrjAYyHKC8EXe0RI+1yWzVIqUcxEgtzZZ1sd09ixskgQ0AagZnkCYmFolWGHMwzTs0tP0g13Ty/7KKOHAc8kMkuJk6iIBE5efHtVbXfaytylwblOY3zBmbXhAEK1zZdlhoETYHmLRm7AgNTZjwHObmBJ3oEmAAAbkdy83tbCPNeplYTLpm0X8Vo4AuG8MrTLm2bwDiOJPJTZUJe/MZO6Z04Rp4JxODicPJ4jDNqtAeDYzHbBF+epSlXZNGAHSImN+NZJv3klex/sylMmm0k6yJ91HZ2GYKbYYwGIs1ouLclXmryeRo4KgHBzTJAAEOzaBoFhx3W37FogE6Nef0P+S9VKEeZeR39n3zQbYiJEHXVJ4dsSOIJB8CU5sh1njk73AKViH1ByeT53+Kw5NCNrMGPpm9jXH1AVGPO9W7x7BMYH67/LP8zUttDWt+YezVM/QSz0IKnSpOd1Wl3cLeeicMkELQo7IqHUhv8AqPknaOx2DWXd5geQVeMnhgEoXozUoNt9GPJdT8T8XjNuNBYAefZyPNeh/ZmsCXQQQWgyOy3xXn9szlGmXjcgzwiOC3P2ffvj8TPkVNdlDU2vUy9G/wC68T3EEFWbSpzTJGrd4eF1Xttk0j2EHwlT2XVzUm8xunwsrUSBm/DVdUKbcuZv3SR4aj09lNc8xiWijHMmnUHNjh6FUNxQIFnX/A75J5CdbTUTGTWy3TRb+oeRICy8P1R2W8eK09kndeOTz6wfiVljCmXb7rOcIBAGs2t2rabYjKMFan1dX8L59Wv+KYePpW9rXDyLUf2ey85jOsvde0c+QCoacO52XdLgS2HZjvC5bvcY4Kfkg/Fbh3hpqAkCHnUxqGu+Kq/e6Yqnfbdo+0DcE8u9WUX4fKHtFPKXZQcoG9OWLjWbJhuLYHmnIDg3MW8cvPuS+X+h4qv3xnAk9zXH2CpwlaGkZH9Z0bp0LiRr2EK9m06TmtcHgh05Ykzl60CJgc1IbQplzW5xLm52idW8SOaXySfij0ruFN/mwe5UX9KbBgbPEvBjwAMqX9p0pjOJtrIjN1ZJECeCblL5LDxhPZDS1z2l2azTcAcxw8FGuIqv7cp9I+Cngj9KO1hHjIPtK5jhFXvZPkf6qp7oXtLAD6U/k/3BTrbMzOcS8hriDAAnQDU93JQwH1p/J/uC7jKzs5aHFoAabATeePgnGPHsTtc3BUqYkhve6/uuO2m37Ic/uFvM2SIoiZIk83GT6qyUp5P0PFN+MqHQNZ/qPwCoczN1nOd3m3kLKxCibTKsQi1gFgAPAIUkKQ8xtd4DRPfoCOV5I5rV2S/K+ke4eYj5JarQa6CRMaaqY3YI4QR4aLWNsHqcdTzU3jm0+eoWVsCtdzeYDh36H4LaY6QCNDcLzNE9FVHJroP5dPYytJW1MeyKgPB4jxbp6E+SrTm1ac0yeLSHeWvpKSCy5I7XV1dXELNS/Zh36g/KfQyl6gh9QfiB8wCrcCfpT2s9iZ9wo4wRVd2tafUj4LWfoj2qCwG4GajmuqUr4gV8ofvyBusyxYmNeS35XnsVs99V+Iy5ctU0S12YGAzLLoF53SAsloHZ4OG6J1WkMrqhzB4gVC8vbMi2Wb8VdXoh1Sk91Wi17Ia+Kg3hDg9txaSW9yiNl1JqEZmuNWo9jmvbMODYD2mzgYuE43Bv6ek8tBa2i5joiMznMdZvLdPomRLZWD6PI5tSi9zG1WuAqbuV9TPmkAkQYBt4rrtlU+hYw1WCATTqhwBDy5ziWfh3o10VWz9k1mOl7Q4ZawaMwlpe4mfxAiB2JnZOzqlLKXNzfQU6RGZtiyZ1sWmeCAWqYMONVprUYqdE0npBmHR5Z3Y1JEa2lelaFmnBH94Y8NApii9huNS5jrDlum60p+aRpUzFSmfxEeYMeyv2mN+meYcPYpaoYynk5p9Y+Kb2wLMPJ48iCta91RO1WAP036D/ADBRxB+lf+n2PzXcB9d/ln+ZqhW+tqd49glP0Ht1CELNYQhCAEIQgFenpP67Cw/eZ8QonAE/VvbUHKcrvJCFtHe2MdtrZubo2hwIItfsWRtqjFU8nAHx0PwXEKraOWvs6pnpNnlB8LFZ1FsAt+6S3y09CPVCFPJpVdpolCFitLDmKrO3MPMA/BWbSH0je1rvQj+q4hax9Ee2TiA/pHZbyKZiYOQOOcA8CZHelaWFrNblAMQBGcWM1CSPNn9YuIWSw/C1zJlwkH7Y/wAOnGh/xA4+Kl0Nc6yJLTaoNA92aD2tIC4hAcp4WsLycxyEnNIMNAcDeReTI9VYyhWtmzG5zgVAJN4ezkNLfK/EIJJmFqgOAnWoWnNoTUc5rjzGUgR2KWHovBpBxObNUc6TO5vgAeJpmOxdQgz+J6ju6fJP7VvRnllPqEIWvHqUWLYX65va1w9ijED6V/6T6H5IQl/wPaKEIWawhCEAShCE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QUExQVFRUXGBoXFxgXFRQXFxwXHBwWHRcXFBcYHCogGBolHxgXITEhJSkrLi4uHB8zODMsNygtLisBCgoKDg0OGhAQGiwkHBwsLCwsLCwsLCwsLCwsLCwsLCwsLCwsLCwsLCwsLCwsLCwsLCwsKzcsLCwsLCwrLCs3LP/AABEIAJgA1AMBIgACEQEDEQH/xAAbAAACAwEBAQAAAAAAAAAAAAAABAIDBQEGB//EAEMQAAEDAgMECAIHBQgCAwAAAAEAAhEDIQQSMQUiQVETMmFxgZGhscHRIzNCUmJyggYUkrLhFUNTg6LC4vBj0iQ08f/EABgBAAMBAQAAAAAAAAAAAAAAAAABAgME/8QAJBEBAAICAgICAgMBAAAAAAAAAAECETEDIRJBEzIiUUNhcUL/2gAMAwEAAhEDEQA/APpFSs5pyyBxJPMwSTbtPLRX/vPUEXeJ7rW9Vc+kCbgGOYBUi3sXM0UNxGhMRlLj4R813AYwZw5wIAbFr7zuHk1WikLWHkOKr6EdEXhplziQWwDlHaQd0gTdXSMyUr9q44GkQASSYI7hmPoEs/FXMjS0fakxw8Qq8NDi0mDDTeGaEwG7togT4pjoW/dHLQackXnsV0q/fByd5f8Ae1MbNxI+kdBO8GiOxoNj5lR6FumUeQTOBw7OhDi1txmMgdp9EcexYg7GtLnuvvG0DVoEAjyKtp1AZ1ta6hRpgsbIBtNxxNz6kqwUhyHPQaqZnMnCqpXEA3ESQ4ajgSPkntn7QFSWOEO5HRwuJA8DZLdC37o1nQa80OpAiNOMixB4EJ1tgpjK3E4fo7i9P1b82+yx8a9zauYgaZacXMRme4Dhw48Fv4PFzuP63Pg4cx28wlMfgsv5OB+4Tb+EyqtWJ7gon1LlJ4cARxAP/wCqSxaLn0n5XOsC4gAdYElxeTwa3NHaQtijUDgCCCCNQslpq/Zbt6oPyu9I+CoKs2e6KpHNnsf+Sun2TbSOLEVndrR7lQVu0R9K38h9wq0X+wrpxGEwjKj35hMZQNe2V1MbJH1h/F8Ajj2LMjDACpUA0BMd2Ywls26BxDjPjp7K/B9Y9wnzKrxzYcDe9zytZaW7hE6QC6uBdUoCFwrqA10IQsnQrruhpPZbv4Lm0WCG0xJDGxLQXAPtGYNcHD+qsDZewfinwbf3hK4lzTVc8jqy5s03CSNDnIggGIhbccdIstwzYB43jwbuj2J8VcoUmQ0DkAprKZzKoRqmGuPYT6FOVGxhiP8Axn+VJV+q/wDK72Kexf8A9c/kHsFpx+02Js0HcPZdXAurJYQk8RtOkxxa50OESIcTfTQKpu2qRIALrkDqOi/eq8Z/QPvZIjxBGoPAhOYPEZpY+M0eDhzHxCUKpdVBs0kuFwWguIPhwTpbCZhHa2DDWkHqasOsEXDTzHIHuWbs/FlhA0ZMX60m4ceeYkm1gLL05qA0vpRlkbwPw91iY/Cy2B1mQ5pAu5t7gaTBOvFO9fYrJ4FTwhis3ta4eoPwWZsqpbIRFzG9n4mQ533gZmFo0fraf6v5VNPsc6XbVG9S/UPRUpja4+rP448wfkl1XJsqhXbOMUqh/E/0VKsw7owzncw4+ZKOPZWZmCADJJG9f5JfEvzOGkAkeXFWVCOjpzcZhI/iVVQgmQ0N7ArtPpEgLq4F1SlwrqEIDXQhCydCh2KDH5iRYBoBe1sl0k5S6xMDRUUMPE7sZnNnc6OdXOJAcWumBcJl7iKLyASXvOjSbC2sGBA4iFVhmN3crGMEF8M03zA0AEw0cFvqrPcmkIQsGiFYbrvykehTFbFMNJzQ5pd0ZOUEE2bNxwVSUgk0RnABZlLSTeQ9pgT2jgfBa8XtFjTdB3LqTpY+nlbNRkwLZhPkmKFZrxmaQRzHZYrLCnm9u5hiHQ2ZYw9aLy8Hh2BWbCwnTVMr92xIymdO0hH7TNirTOYtlhFuwjs7Ufs24NrtcS6IdJcCGjdPEiF10n8DnTXpsJElhcQTd2aBAdJF4jO2Od1OCGsaarWawB1iZdJhh1LDMc1Padem+o2KjHDKSQHAjURxtqspuJptjeYMtY2kaHNe35kmR1rWEk/SPAs7RotlkgXcSCJuVr4nDgsa5n2Ru9reLfJZWzqocauUyM4Pm1vxlaezqmU5OBuz4t+Kzi2ZmJVjrLzuKpdG/pGQGv0N92TdrR+I/ZGpmTZa+HqFxpOLS05wIMTcHWFdi6AY7TdcZHY/+uqgTdn52/H5qMYtg89G9r9Vn5x7OSya2x9WOxzfdYWIxlRj8p6MSd27szhmjdHFwEEp8mxVpEqbzlwne33P9VVVO6e4q3Hj/wCK0djPgnx+ysy3tmiOwT6lI1KZLuJaWxZ0EGTJ9vJPkfQju+KQxdDO2O0HWPgfUFVZElnMrlsTfLwyjeg6dkwp/TTzEni3STHiLf0VZwVSIzCPzOHC9oteOKt/dqn3gN6bE9WZy6eqlKzBseAc/WNzcHgJjkJlCuoNIa0OMuAAJ5mLlCA21x7oBPIE+S5cHK4Q7hyd2t+SjiBLY+8Q3zIWeO8N8luiDqbS54LqelOBm7ho4OPMHkrqDpzGMt8oE6NaIEnndbZptnNAkcYE+axsOZaDxMnzJPxWvJPSa7Z1NlQZMpvk06QEuMWc2Z0kX4yFNjcRImIm43eruf8AL0QNlkBsP6thumwzNdHW03T59ilT2a4EHpSYiRBvH6v+3WK1ZZiCOVubdZfx7sg806x8ZJqFoD3AtJs4hwcABzh2nGEl/ZLo+tM5SJyu1OaD1/xDyTdVzoeBTD4fm6zhctH2QLgROuq049psXIgkdpHkSFbso7jhye8eZn4rpwoc55JcDmNg4gCQDp4lX4bDtYCGzcyZJN4A49yrkvExg4LY7MH0y2JIcLz2Hh3Loa+W5i2A4WDT3aknnyXdp0wejzCRnA48WuA07YUDhGNu1jQZBmBOo4p8ekW2hWjcdULTdzbhkAkZrENF+xTbi2Dqz+lrvgF2q8ZXGQ052kuD85AOcbxIsYGioFRh/vXu7pP8oVkvwdbNUqQHCzTcEcxxTlRsi1iLg8iNCsmlXaypIbVdLYnK91we3RMO2k7hQqnwYB6ussbVny6XExhuU3CtTIPc4cnD/srMqE6HrNc0H+IQR2ELmBrvY7O+IdAc0aNHAz9o8z8lobSwhdlc3UESObZB9NVpMZwnKW2Pqz+Zv8wXnaDS2s4hjzLnSdy8uO8TnmAOz5L0e1/qj3t/mC8xhMOTVeQ5gl77NZTzQ15nOYkyfELPkVVrYvqO7k7tVu5Tb+ID/S5JYnq95A8yE7tTrUh2uPkP6op9ZKdsKvQcA3NEC1j3m6g1PbR0b3/ApOERaZ2i+whW0KJceQFyToArppC2VxH3pg+AV1rNtIm0RsoUJr9ynquaRzJg+IK6l4z+hlsMcys0gjQ3HFp/7xSgwzxUYCMzc05uwAxmHAzF1XGjmmHcHDl28wtHBYrPIIhzYniL6EFETFv9azGEtoPik8/hI87LOa2AByACc2t9XH3i1vmQlCUuQ6hCELJYSuJbZ+9lENcTmLYF2mSOCaVFcwbOLS5pAImZaQR1QTz4FXT7JtpKibm8y1hBGhGWJHkrVSwmWk8WRfNwceLgCdReLrCxdTFy3I15Gd/FolvSbuYxu7k3ui8fkcaa+1TFPMLlrmOHg5s+krIq7UqGRDBw+0fiEVHYg06mYP0N3Na0ZRRaZEEw7pcwjlPYkpm/NbcMZiRh6EtcG1I1sW5gYgPExvGBfkJUoq82D9LnfEKNIBzXC16PN0kljDJ4DRePxuIDH5Yad3NBO8bxDZ1KqIyiIy9FtHFPZliq0kyLNb38Se1JHF1f8R3gGj2C8+zbtIaNuI0yDVhfxNrBDv2lpcidOLeInn4LSIiNriIbrqrzq9/8R+C9P+zO0s7eid1mCx5t+Y+S+en9oGQDFr5rtkEBptft48E7sPbOZ+doILCCLi7TFjGhjglaIx0JjL6Ptb6o97f5gvP4Ck4VXkh0F1QySYgvMZRnPsPBeg2nei/8srzOFogYhx4gukhoEZrgOdJnieC5uRNWtVHV/M33CZ2mfpGDk1x84CXI36f5x7FXbRfFSeVM/wAw+SUfSROyG0Ps+KUUqlQuMnwHJRSrHTO05k5hxmplretmkjmItHdyR+5VPux3kBJoK2ryTEYZ2pEzk0cG/wC6T3QV1Qw2JLRAJF5shV8pfFDXxGzzM0yGzqCN3vHIpvC4cMbA8TxJ5ntUKDBTYAXWaLkqnZ2O6Vz4ENGWOZnNc+SnENxtY2YPxj0kj1Sqf2lSzU3RqN4d4uFnNdIBHG6y5NrqkhCFmoKt7AXU5Lhc9UweqbSFYoVfsnk9pPdN1VdwUodI0lmTMOsIcTm0Bm943Y8CrUg2m1kuOVuV7ROgykuB1t6qWL2iwMcWvaXAEi4N/BVyR2VZNV2S1w5gj0XncJgKZY29Y2Ggjh2BapD8+U1DGWbNaOPd2qnDNhsOqkZS5urRYOIHDkrpE1KbLsC0B1Jubgd0lwd/egRvweEjKe9Y5wlU6UzHe0D3W5s+i4kPpkPAcQTnF7gxMHmVk4jG1Wuc0OaAHEDdvqeZWtc+hGUBs6t91o73/IFTbsmr96mPFzvgEpidqVGgF1RwkwIa3WCeA5Aqt2Pm5rH+MDW49FX5H20xsV/GqPCmfcvPsu1djAAl1V4truD4LHFdjv7zN/mF3pmUv3dn3W+QR4zPs8S+hVN6ie1k+i8r0YdVDi1joLCZFQuEtGhO6LjgvT7Mdmw9PtpgekLyVeq1tVrnZZytguNxEgkC5OnJc/Imr0LPrKY/ET5A/Nc2n16n5G/7lLD/AFtPucfRQ2md6r+Vo9D81P8AGJ2y0IQmyCEIQHCurhXUA7tLHdIYb1B6nn3Jn9ntan6f9ywMbjMmjHPMWAB94W/+zutTuZ/uVROZONtkrDIyEtINiYgE7uoiO+PBbZcNFVicS1kTNzAgE+ydqxMLiWV0n4X/AMD/AJIDzwY/+Aj3Tp2m3g15/THuuf2n/wCN/wDo/wDZR4V/Z5kqGv8A8N/k3/2UKtKo5pApuBOhOXmDz7ExiNr5Wl3RvgX1aPig7Vd/h/6/+KcUr6GZU47DkMc5/RtLsoAbIl2YRJNibmLcUrjAYyHKC8EXe0RI+1yWzVIqUcxEgtzZZ1sd09ixskgQ0AagZnkCYmFolWGHMwzTs0tP0g13Ty/7KKOHAc8kMkuJk6iIBE5efHtVbXfaytylwblOY3zBmbXhAEK1zZdlhoETYHmLRm7AgNTZjwHObmBJ3oEmAAAbkdy83tbCPNeplYTLpm0X8Vo4AuG8MrTLm2bwDiOJPJTZUJe/MZO6Z04Rp4JxODicPJ4jDNqtAeDYzHbBF+epSlXZNGAHSImN+NZJv3klex/sylMmm0k6yJ91HZ2GYKbYYwGIs1ouLclXmryeRo4KgHBzTJAAEOzaBoFhx3W37FogE6Nef0P+S9VKEeZeR39n3zQbYiJEHXVJ4dsSOIJB8CU5sh1njk73AKViH1ByeT53+Kw5NCNrMGPpm9jXH1AVGPO9W7x7BMYH67/LP8zUttDWt+YezVM/QSz0IKnSpOd1Wl3cLeeicMkELQo7IqHUhv8AqPknaOx2DWXd5geQVeMnhgEoXozUoNt9GPJdT8T8XjNuNBYAefZyPNeh/ZmsCXQQQWgyOy3xXn9szlGmXjcgzwiOC3P2ffvj8TPkVNdlDU2vUy9G/wC68T3EEFWbSpzTJGrd4eF1Xttk0j2EHwlT2XVzUm8xunwsrUSBm/DVdUKbcuZv3SR4aj09lNc8xiWijHMmnUHNjh6FUNxQIFnX/A75J5CdbTUTGTWy3TRb+oeRICy8P1R2W8eK09kndeOTz6wfiVljCmXb7rOcIBAGs2t2rabYjKMFan1dX8L59Wv+KYePpW9rXDyLUf2ey85jOsvde0c+QCoacO52XdLgS2HZjvC5bvcY4Kfkg/Fbh3hpqAkCHnUxqGu+Kq/e6Yqnfbdo+0DcE8u9WUX4fKHtFPKXZQcoG9OWLjWbJhuLYHmnIDg3MW8cvPuS+X+h4qv3xnAk9zXH2CpwlaGkZH9Z0bp0LiRr2EK9m06TmtcHgh05Ykzl60CJgc1IbQplzW5xLm52idW8SOaXySfij0ruFN/mwe5UX9KbBgbPEvBjwAMqX9p0pjOJtrIjN1ZJECeCblL5LDxhPZDS1z2l2azTcAcxw8FGuIqv7cp9I+Cngj9KO1hHjIPtK5jhFXvZPkf6qp7oXtLAD6U/k/3BTrbMzOcS8hriDAAnQDU93JQwH1p/J/uC7jKzs5aHFoAabATeePgnGPHsTtc3BUqYkhve6/uuO2m37Ic/uFvM2SIoiZIk83GT6qyUp5P0PFN+MqHQNZ/qPwCoczN1nOd3m3kLKxCibTKsQi1gFgAPAIUkKQ8xtd4DRPfoCOV5I5rV2S/K+ke4eYj5JarQa6CRMaaqY3YI4QR4aLWNsHqcdTzU3jm0+eoWVsCtdzeYDh36H4LaY6QCNDcLzNE9FVHJroP5dPYytJW1MeyKgPB4jxbp6E+SrTm1ac0yeLSHeWvpKSCy5I7XV1dXELNS/Zh36g/KfQyl6gh9QfiB8wCrcCfpT2s9iZ9wo4wRVd2tafUj4LWfoj2qCwG4GajmuqUr4gV8ofvyBusyxYmNeS35XnsVs99V+Iy5ctU0S12YGAzLLoF53SAsloHZ4OG6J1WkMrqhzB4gVC8vbMi2Wb8VdXoh1Sk91Wi17Ia+Kg3hDg9txaSW9yiNl1JqEZmuNWo9jmvbMODYD2mzgYuE43Bv6ek8tBa2i5joiMznMdZvLdPomRLZWD6PI5tSi9zG1WuAqbuV9TPmkAkQYBt4rrtlU+hYw1WCATTqhwBDy5ziWfh3o10VWz9k1mOl7Q4ZawaMwlpe4mfxAiB2JnZOzqlLKXNzfQU6RGZtiyZ1sWmeCAWqYMONVprUYqdE0npBmHR5Z3Y1JEa2lelaFmnBH94Y8NApii9huNS5jrDlum60p+aRpUzFSmfxEeYMeyv2mN+meYcPYpaoYynk5p9Y+Kb2wLMPJ48iCta91RO1WAP036D/ADBRxB+lf+n2PzXcB9d/ln+ZqhW+tqd49glP0Ht1CELNYQhCAEIQgFenpP67Cw/eZ8QonAE/VvbUHKcrvJCFtHe2MdtrZubo2hwIItfsWRtqjFU8nAHx0PwXEKraOWvs6pnpNnlB8LFZ1FsAt+6S3y09CPVCFPJpVdpolCFitLDmKrO3MPMA/BWbSH0je1rvQj+q4hax9Ee2TiA/pHZbyKZiYOQOOcA8CZHelaWFrNblAMQBGcWM1CSPNn9YuIWSw/C1zJlwkH7Y/wAOnGh/xA4+Kl0Nc6yJLTaoNA92aD2tIC4hAcp4WsLycxyEnNIMNAcDeReTI9VYyhWtmzG5zgVAJN4ezkNLfK/EIJJmFqgOAnWoWnNoTUc5rjzGUgR2KWHovBpBxObNUc6TO5vgAeJpmOxdQgz+J6ju6fJP7VvRnllPqEIWvHqUWLYX65va1w9ijED6V/6T6H5IQl/wPaKEIWawhCEAShCE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QUExQVFRUXGBoXFxgXFRQXFxwXHBwWHRcXFBcYHCogGBolHxgXITEhJSkrLi4uHB8zODMsNygtLisBCgoKDg0OGhAQGiwkHBwsLCwsLCwsLCwsLCwsLCwsLCwsLCwsLCwsLCwsLCwsLCwsLCwsKzcsLCwsLCwrLCs3LP/AABEIAJgA1AMBIgACEQEDEQH/xAAbAAACAwEBAQAAAAAAAAAAAAAABAIDBQEGB//EAEMQAAEDAgMECAIHBQgCAwAAAAEAAhEDIQQSMQUiQVETMmFxgZGhscHRIzNCUmJyggYUkrLhFUNTg6LC4vBj0iQ08f/EABgBAAMBAQAAAAAAAAAAAAAAAAABAgME/8QAJBEBAAICAgICAgMBAAAAAAAAAAECETEDIRJBEzIiUUNhcUL/2gAMAwEAAhEDEQA/APpFSs5pyyBxJPMwSTbtPLRX/vPUEXeJ7rW9Vc+kCbgGOYBUi3sXM0UNxGhMRlLj4R813AYwZw5wIAbFr7zuHk1WikLWHkOKr6EdEXhplziQWwDlHaQd0gTdXSMyUr9q44GkQASSYI7hmPoEs/FXMjS0fakxw8Qq8NDi0mDDTeGaEwG7togT4pjoW/dHLQackXnsV0q/fByd5f8Ae1MbNxI+kdBO8GiOxoNj5lR6FumUeQTOBw7OhDi1txmMgdp9EcexYg7GtLnuvvG0DVoEAjyKtp1AZ1ta6hRpgsbIBtNxxNz6kqwUhyHPQaqZnMnCqpXEA3ESQ4ajgSPkntn7QFSWOEO5HRwuJA8DZLdC37o1nQa80OpAiNOMixB4EJ1tgpjK3E4fo7i9P1b82+yx8a9zauYgaZacXMRme4Dhw48Fv4PFzuP63Pg4cx28wlMfgsv5OB+4Tb+EyqtWJ7gon1LlJ4cARxAP/wCqSxaLn0n5XOsC4gAdYElxeTwa3NHaQtijUDgCCCCNQslpq/Zbt6oPyu9I+CoKs2e6KpHNnsf+Sun2TbSOLEVndrR7lQVu0R9K38h9wq0X+wrpxGEwjKj35hMZQNe2V1MbJH1h/F8Ajj2LMjDACpUA0BMd2Ywls26BxDjPjp7K/B9Y9wnzKrxzYcDe9zytZaW7hE6QC6uBdUoCFwrqA10IQsnQrruhpPZbv4Lm0WCG0xJDGxLQXAPtGYNcHD+qsDZewfinwbf3hK4lzTVc8jqy5s03CSNDnIggGIhbccdIstwzYB43jwbuj2J8VcoUmQ0DkAprKZzKoRqmGuPYT6FOVGxhiP8Axn+VJV+q/wDK72Kexf8A9c/kHsFpx+02Js0HcPZdXAurJYQk8RtOkxxa50OESIcTfTQKpu2qRIALrkDqOi/eq8Z/QPvZIjxBGoPAhOYPEZpY+M0eDhzHxCUKpdVBs0kuFwWguIPhwTpbCZhHa2DDWkHqasOsEXDTzHIHuWbs/FlhA0ZMX60m4ceeYkm1gLL05qA0vpRlkbwPw91iY/Cy2B1mQ5pAu5t7gaTBOvFO9fYrJ4FTwhis3ta4eoPwWZsqpbIRFzG9n4mQ533gZmFo0fraf6v5VNPsc6XbVG9S/UPRUpja4+rP448wfkl1XJsqhXbOMUqh/E/0VKsw7owzncw4+ZKOPZWZmCADJJG9f5JfEvzOGkAkeXFWVCOjpzcZhI/iVVQgmQ0N7ArtPpEgLq4F1SlwrqEIDXQhCydCh2KDH5iRYBoBe1sl0k5S6xMDRUUMPE7sZnNnc6OdXOJAcWumBcJl7iKLyASXvOjSbC2sGBA4iFVhmN3crGMEF8M03zA0AEw0cFvqrPcmkIQsGiFYbrvykehTFbFMNJzQ5pd0ZOUEE2bNxwVSUgk0RnABZlLSTeQ9pgT2jgfBa8XtFjTdB3LqTpY+nlbNRkwLZhPkmKFZrxmaQRzHZYrLCnm9u5hiHQ2ZYw9aLy8Hh2BWbCwnTVMr92xIymdO0hH7TNirTOYtlhFuwjs7Ufs24NrtcS6IdJcCGjdPEiF10n8DnTXpsJElhcQTd2aBAdJF4jO2Od1OCGsaarWawB1iZdJhh1LDMc1Padem+o2KjHDKSQHAjURxtqspuJptjeYMtY2kaHNe35kmR1rWEk/SPAs7RotlkgXcSCJuVr4nDgsa5n2Ru9reLfJZWzqocauUyM4Pm1vxlaezqmU5OBuz4t+Kzi2ZmJVjrLzuKpdG/pGQGv0N92TdrR+I/ZGpmTZa+HqFxpOLS05wIMTcHWFdi6AY7TdcZHY/+uqgTdn52/H5qMYtg89G9r9Vn5x7OSya2x9WOxzfdYWIxlRj8p6MSd27szhmjdHFwEEp8mxVpEqbzlwne33P9VVVO6e4q3Hj/wCK0djPgnx+ysy3tmiOwT6lI1KZLuJaWxZ0EGTJ9vJPkfQju+KQxdDO2O0HWPgfUFVZElnMrlsTfLwyjeg6dkwp/TTzEni3STHiLf0VZwVSIzCPzOHC9oteOKt/dqn3gN6bE9WZy6eqlKzBseAc/WNzcHgJjkJlCuoNIa0OMuAAJ5mLlCA21x7oBPIE+S5cHK4Q7hyd2t+SjiBLY+8Q3zIWeO8N8luiDqbS54LqelOBm7ho4OPMHkrqDpzGMt8oE6NaIEnndbZptnNAkcYE+axsOZaDxMnzJPxWvJPSa7Z1NlQZMpvk06QEuMWc2Z0kX4yFNjcRImIm43eruf8AL0QNlkBsP6thumwzNdHW03T59ilT2a4EHpSYiRBvH6v+3WK1ZZiCOVubdZfx7sg806x8ZJqFoD3AtJs4hwcABzh2nGEl/ZLo+tM5SJyu1OaD1/xDyTdVzoeBTD4fm6zhctH2QLgROuq049psXIgkdpHkSFbso7jhye8eZn4rpwoc55JcDmNg4gCQDp4lX4bDtYCGzcyZJN4A49yrkvExg4LY7MH0y2JIcLz2Hh3Loa+W5i2A4WDT3aknnyXdp0wejzCRnA48WuA07YUDhGNu1jQZBmBOo4p8ekW2hWjcdULTdzbhkAkZrENF+xTbi2Dqz+lrvgF2q8ZXGQ052kuD85AOcbxIsYGioFRh/vXu7pP8oVkvwdbNUqQHCzTcEcxxTlRsi1iLg8iNCsmlXaypIbVdLYnK91we3RMO2k7hQqnwYB6ussbVny6XExhuU3CtTIPc4cnD/srMqE6HrNc0H+IQR2ELmBrvY7O+IdAc0aNHAz9o8z8lobSwhdlc3UESObZB9NVpMZwnKW2Pqz+Zv8wXnaDS2s4hjzLnSdy8uO8TnmAOz5L0e1/qj3t/mC8xhMOTVeQ5gl77NZTzQ15nOYkyfELPkVVrYvqO7k7tVu5Tb+ID/S5JYnq95A8yE7tTrUh2uPkP6op9ZKdsKvQcA3NEC1j3m6g1PbR0b3/ApOERaZ2i+whW0KJceQFyToArppC2VxH3pg+AV1rNtIm0RsoUJr9ynquaRzJg+IK6l4z+hlsMcys0gjQ3HFp/7xSgwzxUYCMzc05uwAxmHAzF1XGjmmHcHDl28wtHBYrPIIhzYniL6EFETFv9azGEtoPik8/hI87LOa2AByACc2t9XH3i1vmQlCUuQ6hCELJYSuJbZ+9lENcTmLYF2mSOCaVFcwbOLS5pAImZaQR1QTz4FXT7JtpKibm8y1hBGhGWJHkrVSwmWk8WRfNwceLgCdReLrCxdTFy3I15Gd/FolvSbuYxu7k3ui8fkcaa+1TFPMLlrmOHg5s+krIq7UqGRDBw+0fiEVHYg06mYP0N3Na0ZRRaZEEw7pcwjlPYkpm/NbcMZiRh6EtcG1I1sW5gYgPExvGBfkJUoq82D9LnfEKNIBzXC16PN0kljDJ4DRePxuIDH5Yad3NBO8bxDZ1KqIyiIy9FtHFPZliq0kyLNb38Se1JHF1f8R3gGj2C8+zbtIaNuI0yDVhfxNrBDv2lpcidOLeInn4LSIiNriIbrqrzq9/8R+C9P+zO0s7eid1mCx5t+Y+S+en9oGQDFr5rtkEBptft48E7sPbOZ+doILCCLi7TFjGhjglaIx0JjL6Ptb6o97f5gvP4Ck4VXkh0F1QySYgvMZRnPsPBeg2nei/8srzOFogYhx4gukhoEZrgOdJnieC5uRNWtVHV/M33CZ2mfpGDk1x84CXI36f5x7FXbRfFSeVM/wAw+SUfSROyG0Ps+KUUqlQuMnwHJRSrHTO05k5hxmplretmkjmItHdyR+5VPux3kBJoK2ryTEYZ2pEzk0cG/wC6T3QV1Qw2JLRAJF5shV8pfFDXxGzzM0yGzqCN3vHIpvC4cMbA8TxJ5ntUKDBTYAXWaLkqnZ2O6Vz4ENGWOZnNc+SnENxtY2YPxj0kj1Sqf2lSzU3RqN4d4uFnNdIBHG6y5NrqkhCFmoKt7AXU5Lhc9UweqbSFYoVfsnk9pPdN1VdwUodI0lmTMOsIcTm0Bm943Y8CrUg2m1kuOVuV7ROgykuB1t6qWL2iwMcWvaXAEi4N/BVyR2VZNV2S1w5gj0XncJgKZY29Y2Ggjh2BapD8+U1DGWbNaOPd2qnDNhsOqkZS5urRYOIHDkrpE1KbLsC0B1Jubgd0lwd/egRvweEjKe9Y5wlU6UzHe0D3W5s+i4kPpkPAcQTnF7gxMHmVk4jG1Wuc0OaAHEDdvqeZWtc+hGUBs6t91o73/IFTbsmr96mPFzvgEpidqVGgF1RwkwIa3WCeA5Aqt2Pm5rH+MDW49FX5H20xsV/GqPCmfcvPsu1djAAl1V4truD4LHFdjv7zN/mF3pmUv3dn3W+QR4zPs8S+hVN6ie1k+i8r0YdVDi1joLCZFQuEtGhO6LjgvT7Mdmw9PtpgekLyVeq1tVrnZZytguNxEgkC5OnJc/Imr0LPrKY/ET5A/Nc2n16n5G/7lLD/AFtPucfRQ2md6r+Vo9D81P8AGJ2y0IQmyCEIQHCurhXUA7tLHdIYb1B6nn3Jn9ntan6f9ywMbjMmjHPMWAB94W/+zutTuZ/uVROZONtkrDIyEtINiYgE7uoiO+PBbZcNFVicS1kTNzAgE+ydqxMLiWV0n4X/AMD/AJIDzwY/+Aj3Tp2m3g15/THuuf2n/wCN/wDo/wDZR4V/Z5kqGv8A8N/k3/2UKtKo5pApuBOhOXmDz7ExiNr5Wl3RvgX1aPig7Vd/h/6/+KcUr6GZU47DkMc5/RtLsoAbIl2YRJNibmLcUrjAYyHKC8EXe0RI+1yWzVIqUcxEgtzZZ1sd09ixskgQ0AagZnkCYmFolWGHMwzTs0tP0g13Ty/7KKOHAc8kMkuJk6iIBE5efHtVbXfaytylwblOY3zBmbXhAEK1zZdlhoETYHmLRm7AgNTZjwHObmBJ3oEmAAAbkdy83tbCPNeplYTLpm0X8Vo4AuG8MrTLm2bwDiOJPJTZUJe/MZO6Z04Rp4JxODicPJ4jDNqtAeDYzHbBF+epSlXZNGAHSImN+NZJv3klex/sylMmm0k6yJ91HZ2GYKbYYwGIs1ouLclXmryeRo4KgHBzTJAAEOzaBoFhx3W37FogE6Nef0P+S9VKEeZeR39n3zQbYiJEHXVJ4dsSOIJB8CU5sh1njk73AKViH1ByeT53+Kw5NCNrMGPpm9jXH1AVGPO9W7x7BMYH67/LP8zUttDWt+YezVM/QSz0IKnSpOd1Wl3cLeeicMkELQo7IqHUhv8AqPknaOx2DWXd5geQVeMnhgEoXozUoNt9GPJdT8T8XjNuNBYAefZyPNeh/ZmsCXQQQWgyOy3xXn9szlGmXjcgzwiOC3P2ffvj8TPkVNdlDU2vUy9G/wC68T3EEFWbSpzTJGrd4eF1Xttk0j2EHwlT2XVzUm8xunwsrUSBm/DVdUKbcuZv3SR4aj09lNc8xiWijHMmnUHNjh6FUNxQIFnX/A75J5CdbTUTGTWy3TRb+oeRICy8P1R2W8eK09kndeOTz6wfiVljCmXb7rOcIBAGs2t2rabYjKMFan1dX8L59Wv+KYePpW9rXDyLUf2ey85jOsvde0c+QCoacO52XdLgS2HZjvC5bvcY4Kfkg/Fbh3hpqAkCHnUxqGu+Kq/e6Yqnfbdo+0DcE8u9WUX4fKHtFPKXZQcoG9OWLjWbJhuLYHmnIDg3MW8cvPuS+X+h4qv3xnAk9zXH2CpwlaGkZH9Z0bp0LiRr2EK9m06TmtcHgh05Ykzl60CJgc1IbQplzW5xLm52idW8SOaXySfij0ruFN/mwe5UX9KbBgbPEvBjwAMqX9p0pjOJtrIjN1ZJECeCblL5LDxhPZDS1z2l2azTcAcxw8FGuIqv7cp9I+Cngj9KO1hHjIPtK5jhFXvZPkf6qp7oXtLAD6U/k/3BTrbMzOcS8hriDAAnQDU93JQwH1p/J/uC7jKzs5aHFoAabATeePgnGPHsTtc3BUqYkhve6/uuO2m37Ic/uFvM2SIoiZIk83GT6qyUp5P0PFN+MqHQNZ/qPwCoczN1nOd3m3kLKxCibTKsQi1gFgAPAIUkKQ8xtd4DRPfoCOV5I5rV2S/K+ke4eYj5JarQa6CRMaaqY3YI4QR4aLWNsHqcdTzU3jm0+eoWVsCtdzeYDh36H4LaY6QCNDcLzNE9FVHJroP5dPYytJW1MeyKgPB4jxbp6E+SrTm1ac0yeLSHeWvpKSCy5I7XV1dXELNS/Zh36g/KfQyl6gh9QfiB8wCrcCfpT2s9iZ9wo4wRVd2tafUj4LWfoj2qCwG4GajmuqUr4gV8ofvyBusyxYmNeS35XnsVs99V+Iy5ctU0S12YGAzLLoF53SAsloHZ4OG6J1WkMrqhzB4gVC8vbMi2Wb8VdXoh1Sk91Wi17Ia+Kg3hDg9txaSW9yiNl1JqEZmuNWo9jmvbMODYD2mzgYuE43Bv6ek8tBa2i5joiMznMdZvLdPomRLZWD6PI5tSi9zG1WuAqbuV9TPmkAkQYBt4rrtlU+hYw1WCATTqhwBDy5ziWfh3o10VWz9k1mOl7Q4ZawaMwlpe4mfxAiB2JnZOzqlLKXNzfQU6RGZtiyZ1sWmeCAWqYMONVprUYqdE0npBmHR5Z3Y1JEa2lelaFmnBH94Y8NApii9huNS5jrDlum60p+aRpUzFSmfxEeYMeyv2mN+meYcPYpaoYynk5p9Y+Kb2wLMPJ48iCta91RO1WAP036D/ADBRxB+lf+n2PzXcB9d/ln+ZqhW+tqd49glP0Ht1CELNYQhCAEIQgFenpP67Cw/eZ8QonAE/VvbUHKcrvJCFtHe2MdtrZubo2hwIItfsWRtqjFU8nAHx0PwXEKraOWvs6pnpNnlB8LFZ1FsAt+6S3y09CPVCFPJpVdpolCFitLDmKrO3MPMA/BWbSH0je1rvQj+q4hax9Ee2TiA/pHZbyKZiYOQOOcA8CZHelaWFrNblAMQBGcWM1CSPNn9YuIWSw/C1zJlwkH7Y/wAOnGh/xA4+Kl0Nc6yJLTaoNA92aD2tIC4hAcp4WsLycxyEnNIMNAcDeReTI9VYyhWtmzG5zgVAJN4ezkNLfK/EIJJmFqgOAnWoWnNoTUc5rjzGUgR2KWHovBpBxObNUc6TO5vgAeJpmOxdQgz+J6ju6fJP7VvRnllPqEIWvHqUWLYX65va1w9ijED6V/6T6H5IQl/wPaKEIWawhCEAShCE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Orthodox Jews in the diamond trade, Antwe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063857"/>
            <a:ext cx="4381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3692757"/>
            <a:ext cx="4378452" cy="1723549"/>
          </a:xfrm>
          <a:prstGeom prst="rect">
            <a:avLst/>
          </a:prstGeom>
          <a:solidFill>
            <a:schemeClr val="accent1"/>
          </a:solidFill>
        </p:spPr>
        <p:txBody>
          <a:bodyPr wrap="square">
            <a:spAutoFit/>
          </a:bodyPr>
          <a:lstStyle/>
          <a:p>
            <a:r>
              <a:rPr lang="en-US" dirty="0">
                <a:latin typeface="Arial Black" panose="020B0A04020102020204" pitchFamily="34" charset="0"/>
              </a:rPr>
              <a:t>Orthodox Jews have controlled the diamond trade since the turn of the 20th century. Despite rising nationalism, they have no problems in the Flemish quarter. </a:t>
            </a:r>
            <a:r>
              <a:rPr lang="en-US" sz="1200" dirty="0">
                <a:latin typeface="Arial Black" panose="020B0A04020102020204" pitchFamily="34" charset="0"/>
              </a:rPr>
              <a:t>Photograph: Francois Lenoir/Reuters</a:t>
            </a:r>
          </a:p>
        </p:txBody>
      </p:sp>
      <p:sp>
        <p:nvSpPr>
          <p:cNvPr id="7" name="Rectangle 6"/>
          <p:cNvSpPr/>
          <p:nvPr/>
        </p:nvSpPr>
        <p:spPr>
          <a:xfrm>
            <a:off x="4362450" y="879191"/>
            <a:ext cx="5366766" cy="369332"/>
          </a:xfrm>
          <a:prstGeom prst="rect">
            <a:avLst/>
          </a:prstGeom>
        </p:spPr>
        <p:txBody>
          <a:bodyPr wrap="square">
            <a:spAutoFit/>
          </a:bodyPr>
          <a:lstStyle/>
          <a:p>
            <a:r>
              <a:rPr lang="en-US" dirty="0">
                <a:hlinkClick r:id="rId5"/>
              </a:rPr>
              <a:t>http://</a:t>
            </a:r>
            <a:r>
              <a:rPr lang="en-US" dirty="0" smtClean="0">
                <a:hlinkClick r:id="rId5"/>
              </a:rPr>
              <a:t>news.bbc.co.uk/2/hi/europe/7619722.stm</a:t>
            </a:r>
            <a:r>
              <a:rPr lang="en-US" dirty="0" smtClean="0"/>
              <a:t> </a:t>
            </a:r>
            <a:endParaRPr lang="en-US" dirty="0"/>
          </a:p>
        </p:txBody>
      </p:sp>
      <p:pic>
        <p:nvPicPr>
          <p:cNvPr id="4108" name="Picture 12" descr="A Jewish diamond cutter in Antwer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60" y="4099160"/>
            <a:ext cx="3524240" cy="26509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67200" y="1857210"/>
            <a:ext cx="4876800" cy="954107"/>
          </a:xfrm>
          <a:prstGeom prst="rect">
            <a:avLst/>
          </a:prstGeom>
          <a:noFill/>
        </p:spPr>
        <p:txBody>
          <a:bodyPr wrap="square" rtlCol="0">
            <a:spAutoFit/>
          </a:bodyPr>
          <a:lstStyle/>
          <a:p>
            <a:pPr algn="ctr"/>
            <a:r>
              <a:rPr lang="fr-FR" sz="2800" dirty="0">
                <a:solidFill>
                  <a:schemeClr val="bg1"/>
                </a:solidFill>
                <a:latin typeface="Arial Black" panose="020B0A04020102020204" pitchFamily="34" charset="0"/>
              </a:rPr>
              <a:t>le centre de l’industrie de </a:t>
            </a:r>
            <a:r>
              <a:rPr lang="fr-FR" sz="2800" dirty="0" smtClean="0">
                <a:solidFill>
                  <a:schemeClr val="bg1"/>
                </a:solidFill>
                <a:latin typeface="Arial Black" panose="020B0A04020102020204" pitchFamily="34" charset="0"/>
              </a:rPr>
              <a:t>diamants</a:t>
            </a:r>
            <a:endParaRPr lang="fr-FR"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438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7463" t="3267" r="18599" b="17494"/>
          <a:stretch/>
        </p:blipFill>
        <p:spPr bwMode="auto">
          <a:xfrm>
            <a:off x="609600" y="-685800"/>
            <a:ext cx="11849100" cy="8001000"/>
          </a:xfrm>
          <a:prstGeom prst="rect">
            <a:avLst/>
          </a:prstGeom>
          <a:ln>
            <a:noFill/>
          </a:ln>
          <a:extLst>
            <a:ext uri="{53640926-AAD7-44D8-BBD7-CCE9431645EC}">
              <a14:shadowObscured xmlns:a14="http://schemas.microsoft.com/office/drawing/2010/main"/>
            </a:ext>
          </a:extLst>
        </p:spPr>
      </p:pic>
      <p:pic>
        <p:nvPicPr>
          <p:cNvPr id="7172" name="Picture 4" descr="http://www.hassonville.be/Image/logo_simp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52400"/>
            <a:ext cx="4679633"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harmhotelsweb.com/uploads/hotel_1380739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6243692" cy="3367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2446" y="5477561"/>
            <a:ext cx="4572000" cy="1015663"/>
          </a:xfrm>
          <a:prstGeom prst="rect">
            <a:avLst/>
          </a:prstGeom>
        </p:spPr>
        <p:txBody>
          <a:bodyPr>
            <a:spAutoFit/>
          </a:bodyPr>
          <a:lstStyle/>
          <a:p>
            <a:r>
              <a:rPr lang="fr-FR" sz="2000" dirty="0">
                <a:latin typeface="Arial Black" panose="020B0A04020102020204" pitchFamily="34" charset="0"/>
              </a:rPr>
              <a:t>Louis XIV </a:t>
            </a:r>
            <a:r>
              <a:rPr lang="fr-FR" sz="2000" dirty="0" smtClean="0">
                <a:latin typeface="Arial Black" panose="020B0A04020102020204" pitchFamily="34" charset="0"/>
              </a:rPr>
              <a:t>– « le </a:t>
            </a:r>
            <a:r>
              <a:rPr lang="fr-FR" sz="2000" smtClean="0">
                <a:latin typeface="Arial Black" panose="020B0A04020102020204" pitchFamily="34" charset="0"/>
              </a:rPr>
              <a:t>roi soleil » - </a:t>
            </a:r>
          </a:p>
          <a:p>
            <a:r>
              <a:rPr lang="fr-FR" sz="2000" smtClean="0">
                <a:latin typeface="Arial Black" panose="020B0A04020102020204" pitchFamily="34" charset="0"/>
              </a:rPr>
              <a:t>a </a:t>
            </a:r>
            <a:r>
              <a:rPr lang="fr-FR" sz="2000" dirty="0">
                <a:latin typeface="Arial Black" panose="020B0A04020102020204" pitchFamily="34" charset="0"/>
              </a:rPr>
              <a:t>fait bâtir ce château dans la Belgique pour faire la chasse. </a:t>
            </a:r>
            <a:endParaRPr lang="en-US" sz="2000" dirty="0">
              <a:latin typeface="Arial Black" panose="020B0A04020102020204" pitchFamily="34" charset="0"/>
            </a:endParaRPr>
          </a:p>
        </p:txBody>
      </p:sp>
    </p:spTree>
    <p:extLst>
      <p:ext uri="{BB962C8B-B14F-4D97-AF65-F5344CB8AC3E}">
        <p14:creationId xmlns:p14="http://schemas.microsoft.com/office/powerpoint/2010/main" val="3061443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elgië"/>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399"/>
            <a:ext cx="4257675"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304800"/>
            <a:ext cx="5257800" cy="830997"/>
          </a:xfrm>
          <a:prstGeom prst="rect">
            <a:avLst/>
          </a:prstGeom>
          <a:noFill/>
        </p:spPr>
        <p:txBody>
          <a:bodyPr wrap="square" rtlCol="0">
            <a:spAutoFit/>
          </a:bodyPr>
          <a:lstStyle/>
          <a:p>
            <a:pPr algn="ctr"/>
            <a:r>
              <a:rPr lang="fr-FR" sz="2400" dirty="0" smtClean="0"/>
              <a:t>Les Ardennes – une région montagneuse</a:t>
            </a:r>
          </a:p>
          <a:p>
            <a:pPr algn="ctr"/>
            <a:r>
              <a:rPr lang="fr-FR" sz="2400" dirty="0" smtClean="0"/>
              <a:t>On y trouve beaucoup de caves!</a:t>
            </a:r>
            <a:endParaRPr lang="fr-FR" sz="2400" dirty="0"/>
          </a:p>
        </p:txBody>
      </p:sp>
      <p:pic>
        <p:nvPicPr>
          <p:cNvPr id="10246" name="Picture 6" descr="http://www.doscience.co.uk/images/doodlese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984" y="1371600"/>
            <a:ext cx="37147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encrypted-tbn1.gstatic.com/images?q=tbn:ANd9GcRqfX9fZmLqk2qXZy1WQvC-R69Iwdb2S8W2LH2ePJFyvwR-6b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984" y="3962400"/>
            <a:ext cx="375823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769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3261" y="4639310"/>
            <a:ext cx="4045585" cy="1579880"/>
          </a:xfrm>
          <a:prstGeom prst="rect">
            <a:avLst/>
          </a:prstGeom>
        </p:spPr>
        <p:txBody>
          <a:bodyPr wrap="square">
            <a:spAutoFit/>
          </a:bodyPr>
          <a:lstStyle/>
          <a:p>
            <a:pPr marL="0" marR="0">
              <a:spcBef>
                <a:spcPts val="0"/>
              </a:spcBef>
              <a:spcAft>
                <a:spcPts val="0"/>
              </a:spcAft>
            </a:pPr>
            <a:r>
              <a:rPr lang="fr-FR" sz="2400" b="1" kern="1200" dirty="0">
                <a:solidFill>
                  <a:srgbClr val="000000"/>
                </a:solidFill>
                <a:effectLst/>
                <a:latin typeface="Calibri"/>
                <a:ea typeface="Times New Roman"/>
                <a:cs typeface="Times New Roman"/>
              </a:rPr>
              <a:t>Saviez-vous que la bataille de Waterloo s’est passé en Belgique ?</a:t>
            </a:r>
            <a:endParaRPr lang="en-US" sz="1200" dirty="0">
              <a:effectLst/>
              <a:latin typeface="Times New Roman"/>
              <a:ea typeface="Times New Roman"/>
            </a:endParaRPr>
          </a:p>
          <a:p>
            <a:pPr marL="0" marR="0">
              <a:spcBef>
                <a:spcPts val="0"/>
              </a:spcBef>
              <a:spcAft>
                <a:spcPts val="0"/>
              </a:spcAft>
            </a:pPr>
            <a:r>
              <a:rPr lang="fr-FR" sz="2400" b="1" kern="1200" dirty="0">
                <a:solidFill>
                  <a:srgbClr val="000000"/>
                </a:solidFill>
                <a:effectLst/>
                <a:latin typeface="Calibri"/>
                <a:ea typeface="Times New Roman"/>
                <a:cs typeface="Times New Roman"/>
              </a:rPr>
              <a:t>C’était un désastre pour QUI ?</a:t>
            </a:r>
            <a:endParaRPr lang="en-US" sz="1200" dirty="0">
              <a:effectLst/>
              <a:latin typeface="Times New Roman"/>
              <a:ea typeface="Times New Roman"/>
            </a:endParaRPr>
          </a:p>
        </p:txBody>
      </p:sp>
      <p:pic>
        <p:nvPicPr>
          <p:cNvPr id="11266" name="Picture 2" descr="http://newsimg.bbc.co.uk/media/images/40140000/gif/_40140535_belgium_waterloo_map2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376538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0.fast-meteo.com/locationmaps/Waterloo-1.1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923" y="457200"/>
            <a:ext cx="6284958" cy="3886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upload.wikimedia.org/wikipedia/commons/b/bb/Andrieux_-_La_bataille_de_Waterlo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11782342" cy="68253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i1.ytimg.com/vi/dIfqBXiZrTw/hqdefault.jpg"/>
          <p:cNvPicPr>
            <a:picLocks noChangeAspect="1" noChangeArrowheads="1"/>
          </p:cNvPicPr>
          <p:nvPr/>
        </p:nvPicPr>
        <p:blipFill rotWithShape="1">
          <a:blip r:embed="rId6">
            <a:extLst>
              <a:ext uri="{28A0092B-C50C-407E-A947-70E740481C1C}">
                <a14:useLocalDpi xmlns:a14="http://schemas.microsoft.com/office/drawing/2010/main" val="0"/>
              </a:ext>
            </a:extLst>
          </a:blip>
          <a:srcRect t="13228" b="13546"/>
          <a:stretch/>
        </p:blipFill>
        <p:spPr bwMode="auto">
          <a:xfrm>
            <a:off x="533400" y="901699"/>
            <a:ext cx="4572000" cy="2510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images.fineartamerica.com/images-medium-large-5/napoleon-bonaparte-on-horseback-war-is-hell-stor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8566" y="451757"/>
            <a:ext cx="2815434" cy="332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5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1905000"/>
            <a:ext cx="4572000" cy="2123658"/>
          </a:xfrm>
          <a:prstGeom prst="rect">
            <a:avLst/>
          </a:prstGeom>
        </p:spPr>
        <p:txBody>
          <a:bodyPr>
            <a:spAutoFit/>
          </a:bodyPr>
          <a:lstStyle/>
          <a:p>
            <a:pPr algn="ctr"/>
            <a:r>
              <a:rPr lang="fr-FR" sz="4400" dirty="0" smtClean="0">
                <a:latin typeface="Arial Black" panose="020B0A04020102020204" pitchFamily="34" charset="0"/>
                <a:cs typeface="Arabic Typesetting" pitchFamily="66" charset="-78"/>
              </a:rPr>
              <a:t>…et encore une petite notes belge…</a:t>
            </a:r>
            <a:endParaRPr lang="en-US" sz="4400" dirty="0">
              <a:latin typeface="Arial Black" panose="020B0A04020102020204" pitchFamily="34" charset="0"/>
              <a:cs typeface="Arabic Typesetting" pitchFamily="66" charset="-78"/>
            </a:endParaRPr>
          </a:p>
        </p:txBody>
      </p:sp>
    </p:spTree>
    <p:extLst>
      <p:ext uri="{BB962C8B-B14F-4D97-AF65-F5344CB8AC3E}">
        <p14:creationId xmlns:p14="http://schemas.microsoft.com/office/powerpoint/2010/main" val="32903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edetheque.com/media/Couvertures/QuickEtFlupke8_01102007_231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4" y="0"/>
            <a:ext cx="3519229" cy="492692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mange-disque.tv/fs/md_18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92749"/>
            <a:ext cx="4322793" cy="42957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obivalderobi.files.wordpress.com/2011/10/quick-et-flup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983" y="0"/>
            <a:ext cx="3393959" cy="244931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bedetheque.com/media/Couvertures/quicketflupke06_20022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93118"/>
            <a:ext cx="3221092" cy="429311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www.bedetheque.com/media/Couvertures/quicketflupke02_20022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4963" y="2187937"/>
            <a:ext cx="3556000" cy="47005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08178" y="596239"/>
            <a:ext cx="1917513" cy="1015663"/>
          </a:xfrm>
          <a:prstGeom prst="rect">
            <a:avLst/>
          </a:prstGeom>
        </p:spPr>
        <p:txBody>
          <a:bodyPr wrap="none">
            <a:spAutoFit/>
          </a:bodyPr>
          <a:lstStyle/>
          <a:p>
            <a:r>
              <a:rPr lang="fr-FR" sz="2000" dirty="0" smtClean="0">
                <a:latin typeface="Britannic Bold" panose="020B0903060703020204" pitchFamily="34" charset="0"/>
              </a:rPr>
              <a:t>Une</a:t>
            </a:r>
          </a:p>
          <a:p>
            <a:r>
              <a:rPr lang="fr-FR" sz="2000" dirty="0" smtClean="0">
                <a:latin typeface="Britannic Bold" panose="020B0903060703020204" pitchFamily="34" charset="0"/>
              </a:rPr>
              <a:t>bande-dessinée</a:t>
            </a:r>
          </a:p>
          <a:p>
            <a:r>
              <a:rPr lang="fr-FR" sz="2000" dirty="0" smtClean="0">
                <a:latin typeface="Britannic Bold" panose="020B0903060703020204" pitchFamily="34" charset="0"/>
              </a:rPr>
              <a:t>belge</a:t>
            </a:r>
            <a:endParaRPr lang="en-US" sz="2000" dirty="0">
              <a:latin typeface="Britannic Bold" panose="020B0903060703020204" pitchFamily="34" charset="0"/>
            </a:endParaRPr>
          </a:p>
        </p:txBody>
      </p:sp>
    </p:spTree>
    <p:extLst>
      <p:ext uri="{BB962C8B-B14F-4D97-AF65-F5344CB8AC3E}">
        <p14:creationId xmlns:p14="http://schemas.microsoft.com/office/powerpoint/2010/main" val="15009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e8.img.v4.skyrock.net/6344/73626344/pics/3108611867_1_15_nVbYYiy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3138"/>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30700" y="-13138"/>
            <a:ext cx="4838700" cy="1754326"/>
          </a:xfrm>
          <a:prstGeom prst="rect">
            <a:avLst/>
          </a:prstGeom>
          <a:noFill/>
        </p:spPr>
        <p:txBody>
          <a:bodyPr wrap="square" rtlCol="0">
            <a:spAutoFit/>
          </a:bodyPr>
          <a:lstStyle/>
          <a:p>
            <a:pPr algn="ctr"/>
            <a:r>
              <a:rPr lang="fr-FR" sz="3600" b="1" dirty="0" smtClean="0"/>
              <a:t>Au centre de Bruxelles: </a:t>
            </a:r>
          </a:p>
          <a:p>
            <a:pPr algn="ctr"/>
            <a:r>
              <a:rPr lang="fr-FR" sz="3600" b="1" dirty="0" smtClean="0"/>
              <a:t>La Grande Place</a:t>
            </a:r>
          </a:p>
          <a:p>
            <a:pPr algn="ctr"/>
            <a:endParaRPr lang="en-US" sz="3600" b="1" dirty="0"/>
          </a:p>
        </p:txBody>
      </p:sp>
    </p:spTree>
    <p:extLst>
      <p:ext uri="{BB962C8B-B14F-4D97-AF65-F5344CB8AC3E}">
        <p14:creationId xmlns:p14="http://schemas.microsoft.com/office/powerpoint/2010/main" val="1240022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4.bp.blogspot.com/-HuH_G5IeQNY/TWHQo1zF9-I/AAAAAAAAAAM/-RLoneXRhLQ/s1600/grand-p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76514" cy="79009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1/10/Bruxelles_Maisons_bordant_la_Grand-Place_2043-00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11165682" cy="744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4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nonw.files.wordpress.com/2010/05/dscn32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est-of-european-union.eu/wp-content/uploads/2012/08/Atomium-brussels-belg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10"/>
            <a:ext cx="9296400" cy="71720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914400"/>
            <a:ext cx="2743200" cy="954107"/>
          </a:xfrm>
          <a:prstGeom prst="rect">
            <a:avLst/>
          </a:prstGeom>
          <a:noFill/>
        </p:spPr>
        <p:txBody>
          <a:bodyPr wrap="square" rtlCol="0">
            <a:spAutoFit/>
          </a:bodyPr>
          <a:lstStyle/>
          <a:p>
            <a:pPr algn="ctr"/>
            <a:r>
              <a:rPr lang="en-US" sz="3200" dirty="0" err="1" smtClean="0">
                <a:latin typeface="Arial Black" panose="020B0A04020102020204" pitchFamily="34" charset="0"/>
              </a:rPr>
              <a:t>L’Atomium</a:t>
            </a:r>
            <a:endParaRPr lang="en-US" sz="3200" dirty="0">
              <a:latin typeface="Arial Black" panose="020B0A04020102020204" pitchFamily="34" charset="0"/>
            </a:endParaRPr>
          </a:p>
          <a:p>
            <a:pPr algn="ctr"/>
            <a:r>
              <a:rPr lang="fr-FR" sz="2400" dirty="0"/>
              <a:t>(à Bruxelles</a:t>
            </a:r>
            <a:r>
              <a:rPr lang="fr-FR" sz="2400" dirty="0" smtClean="0"/>
              <a:t>)</a:t>
            </a:r>
            <a:endParaRPr lang="en-US" sz="2400" dirty="0"/>
          </a:p>
        </p:txBody>
      </p:sp>
      <p:sp>
        <p:nvSpPr>
          <p:cNvPr id="3" name="Rectangle 2"/>
          <p:cNvSpPr/>
          <p:nvPr/>
        </p:nvSpPr>
        <p:spPr>
          <a:xfrm>
            <a:off x="6248400" y="907534"/>
            <a:ext cx="2592120" cy="369332"/>
          </a:xfrm>
          <a:prstGeom prst="rect">
            <a:avLst/>
          </a:prstGeom>
        </p:spPr>
        <p:txBody>
          <a:bodyPr wrap="none">
            <a:spAutoFit/>
          </a:bodyPr>
          <a:lstStyle/>
          <a:p>
            <a:r>
              <a:rPr lang="en-US" dirty="0">
                <a:solidFill>
                  <a:schemeClr val="bg1"/>
                </a:solidFill>
              </a:rPr>
              <a:t>http://www.atomium.be/</a:t>
            </a:r>
          </a:p>
        </p:txBody>
      </p:sp>
    </p:spTree>
    <p:extLst>
      <p:ext uri="{BB962C8B-B14F-4D97-AF65-F5344CB8AC3E}">
        <p14:creationId xmlns:p14="http://schemas.microsoft.com/office/powerpoint/2010/main" val="33597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4572000" cy="3046988"/>
          </a:xfrm>
          <a:prstGeom prst="rect">
            <a:avLst/>
          </a:prstGeom>
        </p:spPr>
        <p:txBody>
          <a:bodyPr>
            <a:spAutoFit/>
          </a:bodyPr>
          <a:lstStyle/>
          <a:p>
            <a:pPr algn="ctr"/>
            <a:r>
              <a:rPr lang="fr-FR" sz="4800" dirty="0"/>
              <a:t>Le Théâtre de Marionnettes de </a:t>
            </a:r>
            <a:r>
              <a:rPr lang="fr-FR" sz="4800" dirty="0" err="1"/>
              <a:t>Toone</a:t>
            </a:r>
            <a:endParaRPr lang="en-US" sz="4800" dirty="0"/>
          </a:p>
          <a:p>
            <a:pPr algn="ctr"/>
            <a:r>
              <a:rPr lang="fr-FR" sz="4800" dirty="0"/>
              <a:t>à Bruxelles</a:t>
            </a:r>
            <a:endParaRPr lang="en-US" sz="4800" dirty="0"/>
          </a:p>
        </p:txBody>
      </p:sp>
      <p:sp>
        <p:nvSpPr>
          <p:cNvPr id="3" name="Rectangle 2"/>
          <p:cNvSpPr/>
          <p:nvPr/>
        </p:nvSpPr>
        <p:spPr>
          <a:xfrm>
            <a:off x="3124200" y="6236732"/>
            <a:ext cx="5486400" cy="369332"/>
          </a:xfrm>
          <a:prstGeom prst="rect">
            <a:avLst/>
          </a:prstGeom>
        </p:spPr>
        <p:txBody>
          <a:bodyPr wrap="square">
            <a:spAutoFit/>
          </a:bodyPr>
          <a:lstStyle/>
          <a:p>
            <a:r>
              <a:rPr lang="en-US" dirty="0">
                <a:hlinkClick r:id="rId2"/>
              </a:rPr>
              <a:t>http://</a:t>
            </a:r>
            <a:r>
              <a:rPr lang="en-US" dirty="0" smtClean="0">
                <a:hlinkClick r:id="rId2"/>
              </a:rPr>
              <a:t>www.youtube.com/watch?v=yqPJ1AhnFVQ</a:t>
            </a:r>
            <a:r>
              <a:rPr lang="en-US" dirty="0" smtClean="0"/>
              <a:t> </a:t>
            </a:r>
            <a:endParaRPr lang="en-US" dirty="0"/>
          </a:p>
        </p:txBody>
      </p:sp>
      <p:pic>
        <p:nvPicPr>
          <p:cNvPr id="1026" name="Picture 2" descr="http://www.ilotsacre.be/images/TooneThea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26223"/>
            <a:ext cx="4048125" cy="5146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usselspictures.com/wp-content/photos/toone/to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173089"/>
            <a:ext cx="3837878" cy="287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13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2308324"/>
          </a:xfrm>
          <a:prstGeom prst="rect">
            <a:avLst/>
          </a:prstGeom>
        </p:spPr>
        <p:txBody>
          <a:bodyPr>
            <a:spAutoFit/>
          </a:bodyPr>
          <a:lstStyle/>
          <a:p>
            <a:r>
              <a:rPr lang="en-US" b="1" dirty="0"/>
              <a:t>Where is Bruges?:</a:t>
            </a:r>
          </a:p>
          <a:p>
            <a:r>
              <a:rPr lang="en-US" dirty="0"/>
              <a:t>Bruges (</a:t>
            </a:r>
            <a:r>
              <a:rPr lang="en-US" dirty="0" err="1"/>
              <a:t>Brugge</a:t>
            </a:r>
            <a:r>
              <a:rPr lang="en-US" dirty="0"/>
              <a:t> in Dutch), the capital and largest city of the province of West Flanders in Belgium, is located in the northwest corner of Belgium. Bruges is a mere 44km from Ghent to the southeast and 145 from Brussels. See the location map on the right.</a:t>
            </a:r>
          </a:p>
          <a:p>
            <a:r>
              <a:rPr lang="en-US" b="1" dirty="0"/>
              <a:t>Bruges - An Introduction:</a:t>
            </a:r>
          </a:p>
        </p:txBody>
      </p:sp>
      <p:pic>
        <p:nvPicPr>
          <p:cNvPr id="7169" name="Picture 1" descr="bruges locati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282" y="468362"/>
            <a:ext cx="1524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303754"/>
            <a:ext cx="4572000" cy="3970318"/>
          </a:xfrm>
          <a:prstGeom prst="rect">
            <a:avLst/>
          </a:prstGeom>
        </p:spPr>
        <p:txBody>
          <a:bodyPr>
            <a:spAutoFit/>
          </a:bodyPr>
          <a:lstStyle/>
          <a:p>
            <a:r>
              <a:rPr lang="en-US" dirty="0"/>
              <a:t>The medieval center of Bruges is remarkably well preserved, and is a UNESCO world heritage site. Bruges had it's golden age around 1300, when it became one of the most prosperous cities of Europe. Around 1500, the </a:t>
            </a:r>
            <a:r>
              <a:rPr lang="en-US" dirty="0" err="1"/>
              <a:t>Zwin</a:t>
            </a:r>
            <a:r>
              <a:rPr lang="en-US" dirty="0"/>
              <a:t> channel, which provided Bruges with its access to the sea, started silting up, and Bruges began losing its economic strength to Antwerp. People began to abandon the center, which helped to preserve its medieval </a:t>
            </a:r>
            <a:r>
              <a:rPr lang="en-US" dirty="0" smtClean="0"/>
              <a:t>features. Today </a:t>
            </a:r>
            <a:r>
              <a:rPr lang="en-US" dirty="0"/>
              <a:t>Bruges is once again a thriving community with a population of 120,000 people, and the medieval center is one of the most beautiful in Europe.</a:t>
            </a:r>
          </a:p>
        </p:txBody>
      </p:sp>
      <p:pic>
        <p:nvPicPr>
          <p:cNvPr id="7172" name="Picture 4" descr="http://www.planetware.com/i/photo/bruges-brugge-be0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553" y="3674408"/>
            <a:ext cx="4762500"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37068" y="1985158"/>
            <a:ext cx="4572000" cy="1384995"/>
          </a:xfrm>
          <a:prstGeom prst="rect">
            <a:avLst/>
          </a:prstGeom>
        </p:spPr>
        <p:txBody>
          <a:bodyPr>
            <a:spAutoFit/>
          </a:bodyPr>
          <a:lstStyle/>
          <a:p>
            <a:r>
              <a:rPr lang="fr-FR" sz="2800" dirty="0"/>
              <a:t>On appelle souvent Bruges « la Venise du Nord » grâce à ses beaux canaux. </a:t>
            </a:r>
            <a:endParaRPr lang="en-US" sz="2800" dirty="0"/>
          </a:p>
        </p:txBody>
      </p:sp>
      <p:sp>
        <p:nvSpPr>
          <p:cNvPr id="5" name="AutoShape 2" descr="data:image/jpeg;base64,/9j/4AAQSkZJRgABAQAAAQABAAD/2wCEAAkGBxITEhUUExQWFhUXGRoWGBYYGBgbGBobGRseHh0fGCAdHSggGh0lGxsYIjEiJSkrLi4uGB8zODMsNygtLisBCgoKDg0OGxAQGywkHyQsLCwsLCwsLCwsLCwsLywsLCwsLCwsLCwsLCwsLCwsLCwsLCwsLCwsLCwsLCwsLCwsLP/AABEIALcBEwMBIgACEQEDEQH/xAAcAAACAgMBAQAAAAAAAAAAAAAEBQMGAAECBwj/xABGEAABAgMFBAkBBQUHAgcAAAABAhEAAyEEEjFBUQUiYYEGEzJxkaGxwfDRFCNCUuFicoKisgczc5LC0vFDsxUWJDRTg5P/xAAZAQADAQEBAAAAAAAAAAAAAAABAgMABAX/xAAmEQACAgICAQIHAQAAAAAAAAAAAQIRITEDEkEiUQQTMmGBwfDR/9oADAMBAAIRAxEAPwDzm1S0qL3ColIYuKcCHbJmw8Y5sMgqDqlqopqPeRUM9CAC+fLGDpBq9P2hjwz+Vg2zTgl7mb4Frw0+cI858lKhqHmzdrJ6uWmXuzUlhMK/wu7AMwCS+vaOEP07enIkTAlSlTVlJUpLJupN4EJbeYkvTAgmKTMllRyYVBo7OKviWpjgxwiQTSDoCHqWLjLNi1OZgR5Gh7J7XaJ01RwSUgC6m4HAHaoauzlWpH5ouPR2xlU2XKnzAUKRdFSE4BLIvMl2KX4uGOEVTZM4oUkymTNcC/QgB3dSSLpJfNmAHF7l0I291c0S1ygLyzeIvkXrt0GWirKJDG6wbgKXi4+4tnqqQwaNxkZHWIZGRkZGMZGRkZGMZGRkZGMZGRkaSpwCM4xjcaJjcCbUnJRLvKwC5fmtI94xguBrfMCUpqzrQPFYHvE98Oz107oqf9oG1upTKBCg6794AkOjAHmX5RgpN6Oek9ou2lKvyBB8CVRcI8925autmKWAoAhFCKh04Hjj4RaJW2EJs15RN9KEhSQCSFkMxAFN4GsC0amL9g7VaeZV0nrFLXefCj4cj48IYbe2ulA6oOVrDUcXQpxefvimm3dSoTAFJIBSCUqxUGpTKsdbHnmapcxQoCSTWuZy74Ttgbrkt2x5aUzSwIoQ5LvgqldG+PEkra6Ey7RNmFkSpi0nuS3m5hJa9qy0JSb5T1ovoN0n8IagBLsRTE1EeWdKOkM1a1oCnlGYZt0AXbxo71JPNol83ogzjk66abdFonTVIUsS1MQjAEh2JbO6QG48K1lKnN27vuUglTJyqasQA5fj4B2idxqHoAcjRj8wh/0e2SpZWuei5KSg3phui6oEXQSstvFV2lWLpqHEknJ3IUQ2mUAgp6wKYghIvXRQO1KlyQ+BuHUQAlJQVEoSoG8l1OUgYEpZnbI90TEC+z1FCU9nkzcz3msaWq67A6YuSOXykUToDA55KQkkpUlTknMb2CswSzvm8D0PeS/OuEFCQVHeoK0ej5x31QDcnfKG7oFAIlmr00LeEaRLOIALVqxrzx7oLMphU09a+ecCzpjYU+Ywyd6NREELMZHF6NRSjFisTO3Z0Ievdwzbzg2yWxqHNw4YijafKQqsl4asztjzrhhBKZjqAAqz0wx8Hb5WOScLZh6ACxY5HQFqVroCYgE0IVdLg91GNdcc4mszKeoHFJ40fxjdokg4pFKBT47r+gbSsc+sMY7RaVJU5DOSQxJBH/GkGyrQxBBd3Y3mcaUwNfM4wuk4BCj3Fn54vnXKrwTYg1FYUwbI5Z4gQrxkyPZOgm37RaSpMwIuS0h1DtXiQwI0a9hpWLjHkPQW32qXMMuzoEwKDsaJZNTV901ArmoUNI9cQSwcMdI9Hgn2jk0tnUZGRkWFMjIyMjGMjiYtiniW8ifaO4r3SLbUuRPsyVqCd4qL6FJQO+qn5RjDvr+3Qi5Qk57oNPGB7HbUCzy5iiEpKEEnvA9y0Uvb21lXFrlzCkKVMd+yRQJcd3rC3Zm15ypIT1gUgHsgC7QuBrixhU7WB3GtnpEvaUtaSqWoTACAbrHtFor39o1omos6biQpJWyt5jRJUGoXG6TyEJNnW1QUEOyFqSVJDVINK5Vhb0g2vOmKAWlcy5h2Ak1BJa+l8GwwJgdn5Coqy12HpCSpC50sAoQSopJV2yns0Hx4UdLtsS56kALCZaRgoAKvKLHE4XH5tyW7Knbge8CQpLHEBrwwJet3NsIHNgllRV1YJPaITmQQ59eRiTnUW2Wjx+tdRtZNpJUkXlbw7Shgo0rTmOcEyJqwlbv1a2KlEBiHdNWfE6wimKRKQpSJYfG6GSCXActoPSG+wFdVZ3nG7LLbxLMFgFJ7zeA7+8QkWpx7RYinnQNtGWlYASwDioZsDjzeG+yjLlS2Kk4VSSHcitHhSbWVPcmXg9CDjEMxczNShzMP1dGcrC9ukLTdQAul0ZXQQBeSWxAegpg9Iow6HLXVRuht1Iqpshk3ie6LMraKsATd7697xImcpWCiRoSc9YPy1dsVuzzRFkkG0FNUBiEJUCq+pgAMSAa/8Va6rn2WTZ+rmplzETlBUu6hQAQFBQa8rQodzUOMzFf6QybNLnhSZ0wzA5VLlspbmtDhKGJckGr5VX7Uts20qF5N1LXQlBJAB/OaBRfTufOBVZAtUE7Z2vIn/wB0q4/bTcckUpSgBYbwOQGFIrs+SCRjTBg78NXq8G2my9W6XByJehIqcKlTVbGFhnMauK6DAFsMsIj2cmBr3JZ4FNX1BywNG+YwDaSD4+fHSO1kXmrXBqn59IzHBIPqYaKoUEXMJG9UxlmscxcxUsSlKUHvJ/GGxZ6hnjakOC1SBphw/SBF3kl3UCcTnWOiNGJZk5KCU9WC2F53Y1DtTCNR0VSlVV1jnFrrecahwDRMkgXklzQgs2WYq9DHckkLvKWxxqfUBvjQNLWU0FD7QxkrfdUoVx/aAqADiaeQjlk2jB1jMwAslK9GoaNRVB9YPStJAJTl2S9AKkEa+3dCGXPWki6zukBkUGHP1+rTrQXqHNCCHRmauNcwO+ITiFGrTbEKUguKUNeJ19YklMFFlXk6p8Rq2fnA8u0MoBFAe0wpzckitKQROSLwILg9rWuJpg/vCPGAly6GdITZptCVpUFApvMl8irJJdqmlVcvY7Bbpc1IKFoVrdLhxjy+oj5zspCZjGo1FQ+Tu7jHClI9N6E9DZsuaJ0xRCCygErWkli6QtJqKgEhzUZiOj4ecl6Qs9JjIyMjtEMjSiweMWpgTAKdooXKv1SFXgApnoSMjw9IFhoXztvXb5Avb1ASwADAucsvGK3/AGgW0KnSgL7SqkhKSk3ik0LPkBTWBbUsm8ygokKBKWNQSwZOBpU5mFapilEoINCkCtWUX50IiT5cWWjxO6D7XZl9UACUuQokBJO+MN5JDMBAljlFN51KOFCEMKVa4kfBDS0zyUEHIAeCglPNn8DCqSs1cMXw5CJ8U22kU5YJRb8h1llFRU1GSTi2JCfAO/KB7eQFqyq+X4jx7/lIlsa175TgEsaOasABz9IH2gVDAmtD4kD+WF5JXJobjjUU/wCyFWWWkS0l3KVKVWhqENwxSRygPaVrSgqLhnBfFg7gjm0TWpJCAUkDdJIpq2nxorFrnXnONQLuJGg4v9BHNyzb9JPml1dIMShSlpQHN9sMXVkmrVN1ni4WyxLmJInKpdZMiUaAhO7eVmQ3Di8Vjo5KSZoc7yOycBgaDNm84tFnkbyCouRcVwCvs5c8HJNTrHR8ImuMghfIkhKS4CE5MAVEnAEqBy00xiPZ+zZk0KSxSEhJckVvC95AxxaLAlV6+L1zqykk030klk0SGwpo8WCw2ITJEyU6khUuWm8kkFP3SWZvTA4GhjpYyKZty1WezEo6zrZoxRLZV3gtT3UHgS/CK9N2pOm9oiVJqaEpSwbtropRrkw74AUq6NxABSsS98Bqs5SBQUNImXKJVPCiSAEJCSXSB+yMom5FVFEFrSiSXCTMCykpSGQkXjQnPTjWOFlf2qXLdkJQd0AM6QMdamJ9pikofuDwu/WOJge21ySr/TCp/sZ/4L9mbBXaVTEIWEhJvscyQ/ndgS0WQ9gi7UgviCMTSmPkIdbP2iqV1ypYCVEpDipAYgnvhbPUwvCpUebtmTnEpTzghIXIsdEsolsSAWHAmOp1nYthq7d+XPxgqRM3mKgQ3ca4tm4+sF7N2Yo76llIAvAhKrt2oU6k9lgCa46wU22ILJ4lXRiGZ9SXy3aD6cYXrQFGoLHCo9sYZ7RS5oLr0FSCQWrWjcWAjQsat5yFMoID0wQlThg2ZGEViYS/Zk8fP2EZHNqlm+WNO8xkV/IA0O2TendnlEyLUpssOLN9eOsA/aC2ADU40zrrBEiZUu5Jqfr3RNoA3kTA4JKlUcBg4pkc6O/frUBmYp1BL40TXBte9xE9inEVdQbHQcQz4u3MB4yddWXGIxYN3E11z5RJYeQh1jmJZN5LAAbzsKEFiGd6iGlnKVEgpG7UkEszcgWwzgLZyhcCFgU7Jo7YFn4VEa67eIAJQ47WIoxNMuVHiEssYNloQSLt0EEg3ncgnIimZyyHGPROivS2fJl3ZiL6BQOqqXwDsXDuGij7KsKVlV5aWcEh8RgRiWwBprFrli5LMtA3FgFsXuhxUhxiYpwunaZSMLWS0Hp+DRMkvxVxrlo8FbL6WdfaZcsJuJUFguQXIDhi2gPjFOswVLVfSllV4hiGwbQmNS3lKSoOkpdiCx0LU09Y6+5vlovnSTat1SZKDvFlLILEJxA7z6DQwmmWxd0IFSHYUDEuXObEu8JxbFrUpSQ6lbxWreL4dzNk1HjuYZhIN4JZ6Ur391cIEpxW2NDik1hYCbAWIDuSskks5N43vKF9iICpVKFSXOQYO/8ALBOz10TxUtu4njhAd5fWpQSHSXbU9UTphly4xyvbZ0xdJJju3lKgAkh6UGVS3zjFdtAuKL11YnKmmoMOpdnIUiuC0poMQkXhjx0in9J7XMRPtN0oASEXQbmd13cvmfGDxqTdoWbilXgs2zLUAg07TcaAuY4tKi4zY3aas/OkDWax3ZcwJUwSQlODgG67v8w5z29O7NZRd5jHedLhQpnQAYaQr2NGS8L+Qu2jajVJYhqA5AVpnrhhFRnTbqjVw4wNRjhziydIZd1ihgxWACMN9QoRgWozRWbRMBLhd0mmJqRmdIko1JnBzN9nZbOhN5Rmku7oI1a6s8hTCL2UAKLaektIih/2ezk3pxUQEhMvEj8QmJxauPlD6btxEpVqVMWd5YEoVYp6pAN3QX7z+Md3AvQgReCa2BkKVqZY5CWDkOPnDnYpor92X/2kxT521hNTKloQoqUwdnBoMD2T4w0s1rtJlTTJSlISClSlqDpVLQA11IIJAA/FDyY8TzOaKH/GR6IiedQzzooeTwZKsiaip+8EwYDBmBd3AujR47txuh0y1K6w3yzY6m8WGOQiF+Dp+4ut9mUpUoAE1Q7B2ACCSWwAGfCMm2BZnKWCkbpSneD7yhUgElgNYOsyz1aitgQcHzuA84jVb5T3AtN9NVgVIAFbzcqQL8BcfcAtliMlF1Sr98gk3WDjia55tjhCeZUYlLFiQQxJ8/GHO0doSpsvrUzFBF8pqkhyz0fFg3J4QboLuFA3QKVJzAGZ74To28nLNZwDrSDedRcHIHBuHhBtttpDAAJCRcAum/QM6ialgwq/CtRylK1G4lSRUhnDMK+HvFq6N7CBBWu64UC7BaiAnUuBUvQPu4xWORUVmdMUUickqfsLKjeZnoDcFGUKDBxyE2bIvumbMUkBlAJC2USHIvBJqBQZHI4P6FP2VLUtUtNmWoLG/MC7id53D3ge9hnE0zZCmIu2WWDjuklss05ARVRA5JeTyu0rlIUUhC1AYKvpLg1H4B6RkejmXLRu/bZaG/ClCQkcAL1BGQaYnZfyPMerCxQMrGmf6iJOrUGB5Fm+fpA6JVaGvHDyg1ayAUsXfF8QOXD1xhH9gm5Nnd3cPnxADc3f4YwFQJMw3SkhtWx0Zo5muLt11M5x04edOMM7FNSsdkOMeXEcdYnKTSsJhk3Q6VOB2SaEVwxwbJs4OsynIG8b2BqG+UgPadtSKAY40YlvnP1yyLKgDeNHHdw8Tg8RcW1bGHlhlFC8QoHeGvFjlXTWLbJtNEDeF8UoC1HLElxTKPPLFOIq5BGBagOhrT53RdLBMUEywpV5xRTcPw6U1g8fHUrKQY3l2tSqud2nZT6PXnGxPW5TQtVzjVi1IQWi2LBF01d6cPXCGWzprpJJcnFnoXfMDypF56tFeN3KhhJWo0KqOMOC7vmHjaGZNDgDj+wonLWB5E0hZYNXHvVXLUxMbQqmhFRwuZU0Hxo55HUg2wpJTLpmX8c4gMo9eCxbyrJIgvZqnlEuxdVf4jAybIGDlR/i5E46Rr9yfVvQ2TJ3hT/qZ/soD+EUTpHZDMtE9KUk3+rAORonPQQ/2XZEkTSReaasOasGTw0PzGDV2UXVoAAKgpNQ9CwOmTeOcUjLpkRx7Cm1bSZSgi6QTnmx76ctIjk7S60qSq4LwXXDeYs7nN/ONzejSFJWFLLKbIbt0vu/lwYws+ylCwRdZASkJam6AHP7VKmHc4NaEUJXscbdkBQCkqft0QxO8otmBUGKBa0kKILCmr+fzGLavbE1ikpkkaXFf74UWmzrmTAolKQ1boYUwuh4jWbF5uK8on6Hfe9cC5uBFHIqpM1yqlewkN3xbLHs5IWBdSEkqcAYtKBr/ETlpCjofZEg2ojAkADgmXO9yYtqUDrDTKZ7D0pHXD6UR61gF2JIAWNL0lgwDblcADxrDhKLtmtJw/v1fymFthLdWf2pHo310hhtGeo2ed/gzDl/8L+pMFhR5GLZNISQoA9cJZZIrLDULuxrjAtstE0CZdWo/fywkE9lFDdGGJYcYks+CcKzv9sQ2x2NWeak+DD2iK2dEroJ2kgKnyVMHSXFNbo9oEs4afaT+YLBYAY3S3dTygi0H7+XyiCz/wB5aOfomMtfgz3+f0a2NZb0hVWN9RyyCoV7WlgKl1xURUUo2nGHfRwnqF/vL10TCjbdSgGnby4prhBT9QskuhNZm65IZIVeJvOSwr2h3tTvMNdnotBJKJwBwJlS0P4qvEVhHY7R1MwE0UElLpAJPI0zGkNU2iasOpMpbV3iAod91NDzEGLo5qs7tm0OrN2dPtBLOylNQ/us2GULVbRlTHFxWO7fUVE8avBFsnomF5gZbXaG8AAKHeAJL68YVWOWCg4UUryPGH7+wvVHSLY4cSwMsBlThGQuMkEk3wKmj8YyAajubYWIpVQ7NXetRzApHcqZu4VGIPPDN/rFl2fscylHrhKuM5KG3SAhiKUJvppgX4AQn+zg2m4nBWH4RRwWc9ks/PCkI8j0BA1JJD0pnkABy10ME2acZaQskKS9WqeY0zevpDWXYwklyykJLBSQL282tRjXhCzageXLbddLZhwC1GpS9nWFw3RqG8haJstRZQvApBZywIfzen1hKUzJRWCMmeoxLAjzpnxaHOx7YUJQhnAwpgVF/UvBW0bAmaVKvVCSnmHd9aCCo1jwM4i+wrIWkkEHAqSTdVo7UOVIsgnLKApt17l58KN4NmYH2dZylBEsim4SaVIY3cuesdplKUkJvqujAC7m5owGpgxVBUaBZiz2RiMSfmukM17ZTQ3SAzYjEVgOYjeJYucTuFzSrOCO4axBaJaQkhlCYCDXAgkB0+4q3GGpMMbjosOwrWJ04S0g3lAkVGIN7HDKHydlTSE7pDgfiThdIzzD/M/PNhW0ptUpiAyhjQ0/4j1CXfWCH7IkK5pmXlimZCW5xKcUisOWTANnSlMUuxClhjUuFHQwoFom3SQpJCbp7KnZWBq1GfxeG1lH3xUTTrpih3G8Pd4DtdmQ0lQUXIQCNPuSOeJxifllU8I72Ko3ZhNSVu+RdKTE20JqkI6xLlncM+N0ajPjke6N2OR2mOCgMw/3crT90+Md2pKrq0dq8CqhwBXxzDpDRlVmk8UD/bSCEqSoBQmHuc4O/wC1o1MYS7ZkhKpkwld1NGS7kvdoDm8O1zD1iTdXuhQIoRWhq+VYVbbUn78FnMw6v2/T6wbSZN6ZTztZD9lbcVD2hpsyzpnIvoKw5AKTlvV8IFVZn6tg5MtRPHs+8OOhtleSSQKLU7g6vF5pJYIcc23kl6PW5Ek2kXVnsgGm8TLnFuDBNX1i17Nt/XOsJZN2YXcaj6esU/Z0i8lYBYlZANRvdXMSK4YdZlpBfR/acwSZiRKUWozhwxJIzGeuDRSKwBvJadj2lKlpQC6kKlBQY0JlqIy0+ZQWmzpRY7WEgBxaFFtSgvFa6M2hrQl0n72aF/g3bsq6xZROA0zi02ulitHGXP8A6VCNIMTyXZ6XMoHAzv8AbAtuNP8A7PcQ3EkUYMQoqFczrR2+kB2mwBWF4b14uBVmDBjTAeJiKeS70cqD2mXzgGQqs88vEJhiJZ61EwhgkKF2rlzlQintASLO3WgFyoukAh6AUOAFAYC0ZvP5/RJsH/2yn1X/AKIUbZUOskB6KWUFhkSnJ6mGuzrJNTKTLcJJUSQwVRTNgrBxHc3ZM1JBKJKrpcbjHlixekOlUrJydxoXbUsIVMQJaVJQWoouU4PRycMcajKGNrVdSbt4mgG4B4vzgSYia9+bKSzdoFRb3bP48Bo2rLCVpQGUoMVJKhhzLDHxbOMTpIk2imWqSWStUygUKXThgbz0xwrWFaZl1LMUupxSgg9O0gClLPcAAergUZiDeGPiYW2m0AuKYNQJfHUJgfZCugVTElwH5xkcAxuHoQukqzktfUVAZHDBIwPBCYXbPY2xdwBw6WpkGp/NDLa9rTKnIIQuYAa74uuBewOGKa0djo8R9HrMBOnTJksXZhKhvJJCip6MXHeIVvBdRyZb5avtKAreoilSMVFjllElp2BMWiVeLCWCWzclzyoIsKLbJlVvOWCaupTB2fxPjAG0+kYWm6KAmpp8Adon2Y/VIVmxC66jX9mg4CIPsMlCSFC8QL2epAz1aO7RNUwYgurcppXe/iaGFmsa2AmKQVlLkpFMaDlTwhoW1ZNnVntTSyAm8ggKBS14MMDqwzjhNvlAAssUxKVUp3VrSJfsqw5SRRxhG5cldxKC1TefQaecOg5Bzb3IKJaisDeeg0qTEU8BaSuYoLmUSEtuoDuwfE6mJl2NTlWpjqTs4kMSzH6QboCTYDsyxJVPli4FAqFO/hhpF5kbKksTvS92WdxagHmEhmdmcANCTYtmEqcF43agHDFveLKm3IWlIUGO4SRmUkKHJx6xKUrHjCtieXY5oKgiesG8pLUIcEitI0udaRd30LwZ03TgWw4PBlkLzSsGhmzFct4erQHaLa/VhqJCMP8ADLvzEJeSiWCaRtmeh71nvDMoVyw7gI4/8zi/vX5eVUmgLHmXHhBNimivE07riPrHE6zpKnBALFRzBLgV84Cq9Gd1s6RtyWUrPWIVRVCAFVJwwNcOcVe3W1SlElwFEmpd6vz1eG9o2akhToQpr2FC4OUVO2y0Ei6FJIxD4QyimTm2NJM9YYAFgwAxPcOEFItE2WknfOeIbL6iFNnM4DcnZiihDObtC1BLTEIUKVTTMQHxq7FSQf0am3lsxH3iDXUonO3OLLs6SBNt5Yf3szL9mVh4nxMUro/0iQm0J62WUIStKrzkiiVioZ8VZRbtn7QQoWqYhQV1k1Z3asCEAP8A5RHRDVC+Tro3Seqp/vEf9k4Q/wBui7Ypzn8JqNCr9WMVno/N+/P+IB/llMfMxZtvEGQf3kn/ACqSR6QZMMTz6zWUqQFy1AggG6pwQagh6jEaRyJE47wlKISalJBxauRZhpEWx7QRaVyyaGZMDcApVPLyi0WGfclEAOu6piqodOL4HGItFVJlUVaE0F5LgqNTdIDvW8Bx1iEgFzdpmeT4wwsNivGZeaoCm0oCANcxAdjsKClwGDqqHSaA/TPSB1N3fk7sEy6WABfw558MYItCt4qThjiKeHyohdKCkzlJVixGL0fJ9d6vCG1sKXAZgwf5gI11Rtg6lOmtaezZmAUWFN4qCQ54DQj53wyLXRygYCp+ZQyYrEFo2UAXArjTlo0LbTYhdc5ufXHw84tk5LhjoThwhNNSHUMnwBNC8GsitCH7OdfWMg2fISFF8eApGQwvUl/8UapAURRyMPM05xIdozCQDQHT6fWFMuUslTMMBnw46NDPZ0oF/wBkhJ8AfeFcRk2Sy1qUQ44F/phljGGyLCQ5ODV7yfDDwENJEn53VjLXcAYlqYwOqQQO3zQOqAwSASdHZ/IDxhls+cCAoKvCtRCMzUzFDAJYkFWbIAHMgEDjBKNoypKlJukpTeCQkgAuQQVNRmvUBzgxnToRlplsbxy/5jpmHI+kVWRbVLmA7wQ4NwKOGjxYpM5JSpwbwYIHPPlARRSTCAh2jYTX5rA1knC+L4NzNscPrEtlQpRCbpc3iO5Kbx8ACYMkwxaTOpPaPL+oRJew7h/SYjk0q7u3f2h+sbBpyHofpEWXQXYBuvxPqYAXKIB4+0HWOZutqT884gVNZgdB6PA8sXBmzVUU+Sm/lR9ImtagJaj3nzf3iDZ6g0z/ABD6JiS0ovBsq+0MB6OF9sMcQqFu1ZQJmHRZ/qg/q6gvheHn+kLtoTHKxqX83g7EehWlCSBViwPg0EIK1IN1QVl6fSFqpJfHhBtimXEtxHrBa9icUwzYSHmATGUm+kMa0KZj+3hHdo2IkdfcWpJTMUmhoBukDKlYi2Uplk6rSfBMz6iHVlmhSrX++v0lxWKwL5K9s21W2UtPVkrurVibxVROpcBsu+LHN6cBSernSjLU4fTwNRAeyx96f3h5y/0g3pFs9EyVvAYhjniIEkNEAsiZJn9bLmCqyplhqlRJAI0dq6Q0+0qE1IwSQupwN4F2OeAii/Zly3KFYEjhQkV5g+ESI28tASFKKQFAkCqSBiGL+GEKGz0eRYUXSspBoli1chzDwALAoy3Qq6Qo0wB+P5Qtsm3RdIBZ80l0GtXB7NO/CHtl2hdlroCliUqSXxTR9A8YJXba/wBo3hUJScjQ3jrw8oYW6WkkXscyNXziEgrtCSMDLlgcDvOKD9qMl2hMxCSC9VA/wmqe8HDnCSXkZHM6QG7TZEHhEIlhAJOuL5Ux0wAfjExtCSCHchwKFhwjmardA14Evg40rqTlAbaCkgIzQWANff1b6Qkkk9YrDIQ6tMgAjJxjQ3dMshAVskBJJTqxhoyA4gSiOPj+sZHCiASCH8YyHEObPZ2vHVvID6R3slAAnE0+9IbhdFY1PnpQHJZgR884TWjaalFkBhm1CfpSGsDdDy27ZQiid4szDCFKlLm7yzu4tyiOyWQAuRXEcPmsFziGoPPy4wtA3shnzQkUH4QBoKfrAaFvUuS3wx1PClEccPIesdS5VQ+JOX0giPZaOgipInD7Sq5KIO9owcZF6t4x7jZ9lWVQlrTLQQA6TdSHdLOQA2Bj50sLlYoVVBYByWqw7x7R9CbAtvWSEEJWhhdurAChdpVqeFIbjNYzm2GSpJQZaLpDEXRhGTLDKK0LugKReukABr4Y+UaC46vxWjWUHpXsbqZt9I+7XQH8uDpNKB8IQLAFDT0z+serW+yInIKFimPEEZiKZZ+j6pknrE0UCoXVUcA0ZxmIjPjTZWHI0V2zKongr6RCtX3w+f8ASMTIF1TEMyjAgTvJN7Nj/lIp6RBldjPq0vg28MKYphfaNohCpiFHshweJAuvzgiXOLpfNSSeFGrzhHtuWTNmsl3Ca69n9fCNHOwSbQyRbiKLS2tYCUq8osC9fKCpc1CgolizNzI+vlHU9ATfYANeHkYZ9UKuwuVY1vVLd7RAvdUEqoTxhzabWUm8Ktep3qMVe2TQtT4H48LYJSobWcG4sjJX+hZ9hG9nWpUsLKgwU7kYOaewiHo+StM9L4gNzTM+kOrJZyhKkEBmVXVi/vF46Jt3kj2Gt1vkpSW//Mj1hztRQVJJFajzUBFf2RI+/BBa6tNMmUh/rDi3q/8ASzMfxYY0V8MGQYlOsiz1yhkVkfzExm0bIlRCWALg8CMD3QTYZPZW95gCT4hollAKuKwLLNdGLCEsNCKdIVLO66fQ9xzgix7dXLNX5Yd0OPs4VLVdOhIxH6GFdpsKFO27k2vcYwKHuw9rJWpKhQoKQRQ0DVpVQ8430fmJEuZmOtmqGTi+a8HD+MU37MtFUnjoWMF7O22U7q8PMawGrVDRlTyXQBI4Ooc6ZfMoCE9k40e6wpg+hY0rxeBZVuCk7hSpxUjwND3xpFEqJ/M90H25eYhK9x7JFz91QKndwHFe4Hnm9IHti2BxcmulWf38Y6KBeKXZJbHifnhEU9KiU1x8IbABasqegAHzjGRP1A0EbhrFKkFLmF1Et8w+sG2QBiwwLPxxiMN84xqzqIB/fJHlDkw4zGzrECZt7LKh+fK8IgVMdtB5xPIyamghJOg2d2eWSWwHEUprTv5wT1aUipB8C4w5dxr4RxccA324CIgmjFTl8NOcTuwFn6CWCYq0IMtBUAe2QoBIGNQCx+se4pjwPYm2TLmJVXdNAKJOuY0j3OwWsTZaZgCkhQdlBjz5R0cbBQYI7BiIKjd6KGJgqNgxDejbxjHnO2NmTJCiuY11a1EEElgKsXGjRXpcwXg+II86e5j1DpNs7r5aUAs0xJfQEFJ/qflHmvSWwJss0yyoGgUDhQ11LVfwjnnx1ktGfgOti04jUHzOPh5Qomm+ScNYJmIYPwB8SG9TAkkku/ykJBWxpOkT2SQWYDCh5lo1MZiCWvE8cRj4kxkmcU3gMwPIg+0RT5gofmLesBqmMnayC7QnF061duKifpCabi7cob24PgccYVzVsWw+sJeTnnsZ7ALdZxCR/LMixCY6j+6rzaKrs8kAqGTP3KBHl7w4sVqBI4uAdfux7gx0Q+kCD7Gaoyqj+k/UxOpb2ef3Tf6TANkX2RoqV6CJ7gRJmgfiStXNSCT6QzCippUQ91V0mhGRb80MLBaryFoNFAFgdSMePKEspZYAZqb0jsqcjUZjLCJFBhYrQoOk1DAHgR7AwVZpgMtTj8zeEJZM64ok55/XQx1Z1kJZJLueeOMMhSYy/vEoc4JfnpzeFaLMFJVwUoPmWJY+EHKnkTUkjAJ5sSY5lIACv2lKPc5eNeDCkhcsuC44e8MbLt1zv+I945no55QutFnBqKQVTBlaLIm13hRT0554vBCLS4bvamH0EUlM5SOHdDKz7YDbwrqIzh7DKY5M9qOmMgcTEmt7GuMZA6msrKpzAxnWZwMKlzhEwUMPKKtErCpcx2gyVMbFweELpQGpbuf3iZKq48+6JSiYYE3sA3c9IjCBVjj89YySvjzJiZE4VpEcoIXs609UoLSErUmoCuyDxGdHj1zoNb582Upc4M5FxgwutlnnHjshaMCMeTM3s8X/AKHdIp65iZZ/ukgum6gKCQSEk4apB7vHo42Y9JCo6C4GCo6vRYwRejd6BwqNhcYBPeik/wBoshKl2dmCySklqs6WfgHPjFwvwBtOyCYqSS25NCscrqvGt3wgMx5laipAUlYYpVcIxIu93KB7NOBJGfcR6xZOkuypi5lpUhLhKr6q5KQk0/mhTsjYU+ZJVMQlwCQxJvFm7Iz/AEMTjGmO5YI5EwAl8ww8R7PAtoAf53w0VsKcEKmLTcSkpDKxN4tTyx1hHa7SkKIrnkc9ISSy2NF4RKsbrwpVKq58YaSJ7oCS9Scf4W9/CBbXJxbDSIyTQswvYW6V54eio1aZapa5i0B0oIcPkpAJPn684tnEhQGrEw6KgX4iv+URbj+kQA2Varxr+ZFNGcH0B5w1mrvS5h06weAI94RWiQElK00Ulu45+8GbMtDompVRRKlNwUmjcHesOMirylYfv/SOJswhyPzRpOFfzj2iOcrHviY/gIUvAFo4Sq6aVT58ojX2hHAmFyMnjGZKufeU+X6PBc2Zh9PnfC8EE8onmzCGo4LfPKMwI3eyNRRoHW9dCaROVU94HWlxBMDT0jOApskiog1RqXjhaIdOhWgDrVDXxMagkmMili0ZJQlSVMCSAFUYABwD3mo8IHlr+a1zjIyD4FJpaqwUlPZOtfAt7RqMiUgomKw5oWyrh30r5RImdjXhVzGRkSoYP2JYVTpyZaQLyqVybE+Ueu7D2RJs4SbgEwhicTUBw+jh4yMivGvJh2FR0FRkZFQHQVGwqMjIxjd6NKq3AvGRkYxpKA5P5mB5BoE2FK6uzyk6ID95DnzMajIBibaUrrJakUq2OFCDodIrP9odmBly5obdUUszuFMfIob+IxkZAYVsrNu2b1HVi9fCpYmuzdpw2JwhZMmh2+axkZEZrDHjlmrMhlAjWDpM3LNkg/5D7iMjIHD9IhBOVuq/g80/pEiLMVsUquqSE11BTUHhGoyKMyK2oXgK4EeX6QLNU95vzCMjIRDs6WreTEN5ivnG4yMY3ZFvjqQInmjKMjIIpEokDhHK1U7vpGoyMFEUxOnfEC1M0ZGQyMyIxuMj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ITEhUUExQWFhUXGRoWGBYYGBgbGBobGRseHh0fGCAdHSggGh0lGxsYIjEiJSkrLi4uGB8zODMsNygtLisBCgoKDg0OGxAQGywkHyQsLCwsLCwsLCwsLCwsLywsLCwsLCwsLCwsLCwsLCwsLCwsLCwsLCwsLCwsLCwsLCwsLP/AABEIALcBEwMBIgACEQEDEQH/xAAcAAACAgMBAQAAAAAAAAAAAAAEBQMGAAECBwj/xABGEAABAgMFBAkBBQUHAgcAAAABAhEAAyEEEjFBUQUiYYEGEzJxkaGxwfDRFCNCUuFicoKisgczc5LC0vFDsxUWJDRTg5P/xAAZAQADAQEBAAAAAAAAAAAAAAABAgMABAX/xAAmEQACAgICAQIHAQAAAAAAAAAAAQIRITEDEkEiUQQTMmGBwfDR/9oADAMBAAIRAxEAPwDzm1S0qL3ColIYuKcCHbJmw8Y5sMgqDqlqopqPeRUM9CAC+fLGDpBq9P2hjwz+Vg2zTgl7mb4Frw0+cI858lKhqHmzdrJ6uWmXuzUlhMK/wu7AMwCS+vaOEP07enIkTAlSlTVlJUpLJupN4EJbeYkvTAgmKTMllRyYVBo7OKviWpjgxwiQTSDoCHqWLjLNi1OZgR5Gh7J7XaJ01RwSUgC6m4HAHaoauzlWpH5ouPR2xlU2XKnzAUKRdFSE4BLIvMl2KX4uGOEVTZM4oUkymTNcC/QgB3dSSLpJfNmAHF7l0I291c0S1ygLyzeIvkXrt0GWirKJDG6wbgKXi4+4tnqqQwaNxkZHWIZGRkZGMZGRkZGMZGRkZGMZGRkaSpwCM4xjcaJjcCbUnJRLvKwC5fmtI94xguBrfMCUpqzrQPFYHvE98Oz107oqf9oG1upTKBCg6794AkOjAHmX5RgpN6Oek9ou2lKvyBB8CVRcI8925autmKWAoAhFCKh04Hjj4RaJW2EJs15RN9KEhSQCSFkMxAFN4GsC0amL9g7VaeZV0nrFLXefCj4cj48IYbe2ulA6oOVrDUcXQpxefvimm3dSoTAFJIBSCUqxUGpTKsdbHnmapcxQoCSTWuZy74Ttgbrkt2x5aUzSwIoQ5LvgqldG+PEkra6Ey7RNmFkSpi0nuS3m5hJa9qy0JSb5T1ovoN0n8IagBLsRTE1EeWdKOkM1a1oCnlGYZt0AXbxo71JPNol83ogzjk66abdFonTVIUsS1MQjAEh2JbO6QG48K1lKnN27vuUglTJyqasQA5fj4B2idxqHoAcjRj8wh/0e2SpZWuei5KSg3phui6oEXQSstvFV2lWLpqHEknJ3IUQ2mUAgp6wKYghIvXRQO1KlyQ+BuHUQAlJQVEoSoG8l1OUgYEpZnbI90TEC+z1FCU9nkzcz3msaWq67A6YuSOXykUToDA55KQkkpUlTknMb2CswSzvm8D0PeS/OuEFCQVHeoK0ej5x31QDcnfKG7oFAIlmr00LeEaRLOIALVqxrzx7oLMphU09a+ecCzpjYU+Ywyd6NREELMZHF6NRSjFisTO3Z0Ievdwzbzg2yWxqHNw4YijafKQqsl4asztjzrhhBKZjqAAqz0wx8Hb5WOScLZh6ACxY5HQFqVroCYgE0IVdLg91GNdcc4mszKeoHFJ40fxjdokg4pFKBT47r+gbSsc+sMY7RaVJU5DOSQxJBH/GkGyrQxBBd3Y3mcaUwNfM4wuk4BCj3Fn54vnXKrwTYg1FYUwbI5Z4gQrxkyPZOgm37RaSpMwIuS0h1DtXiQwI0a9hpWLjHkPQW32qXMMuzoEwKDsaJZNTV901ArmoUNI9cQSwcMdI9Hgn2jk0tnUZGRkWFMjIyMjGMjiYtiniW8ifaO4r3SLbUuRPsyVqCd4qL6FJQO+qn5RjDvr+3Qi5Qk57oNPGB7HbUCzy5iiEpKEEnvA9y0Uvb21lXFrlzCkKVMd+yRQJcd3rC3Zm15ypIT1gUgHsgC7QuBrixhU7WB3GtnpEvaUtaSqWoTACAbrHtFor39o1omos6biQpJWyt5jRJUGoXG6TyEJNnW1QUEOyFqSVJDVINK5Vhb0g2vOmKAWlcy5h2Ak1BJa+l8GwwJgdn5Coqy12HpCSpC50sAoQSopJV2yns0Hx4UdLtsS56kALCZaRgoAKvKLHE4XH5tyW7Knbge8CQpLHEBrwwJet3NsIHNgllRV1YJPaITmQQ59eRiTnUW2Wjx+tdRtZNpJUkXlbw7Shgo0rTmOcEyJqwlbv1a2KlEBiHdNWfE6wimKRKQpSJYfG6GSCXActoPSG+wFdVZ3nG7LLbxLMFgFJ7zeA7+8QkWpx7RYinnQNtGWlYASwDioZsDjzeG+yjLlS2Kk4VSSHcitHhSbWVPcmXg9CDjEMxczNShzMP1dGcrC9ukLTdQAul0ZXQQBeSWxAegpg9Iow6HLXVRuht1Iqpshk3ie6LMraKsATd7697xImcpWCiRoSc9YPy1dsVuzzRFkkG0FNUBiEJUCq+pgAMSAa/8Va6rn2WTZ+rmplzETlBUu6hQAQFBQa8rQodzUOMzFf6QybNLnhSZ0wzA5VLlspbmtDhKGJckGr5VX7Uts20qF5N1LXQlBJAB/OaBRfTufOBVZAtUE7Z2vIn/wB0q4/bTcckUpSgBYbwOQGFIrs+SCRjTBg78NXq8G2my9W6XByJehIqcKlTVbGFhnMauK6DAFsMsIj2cmBr3JZ4FNX1BywNG+YwDaSD4+fHSO1kXmrXBqn59IzHBIPqYaKoUEXMJG9UxlmscxcxUsSlKUHvJ/GGxZ6hnjakOC1SBphw/SBF3kl3UCcTnWOiNGJZk5KCU9WC2F53Y1DtTCNR0VSlVV1jnFrrecahwDRMkgXklzQgs2WYq9DHckkLvKWxxqfUBvjQNLWU0FD7QxkrfdUoVx/aAqADiaeQjlk2jB1jMwAslK9GoaNRVB9YPStJAJTl2S9AKkEa+3dCGXPWki6zukBkUGHP1+rTrQXqHNCCHRmauNcwO+ITiFGrTbEKUguKUNeJ19YklMFFlXk6p8Rq2fnA8u0MoBFAe0wpzckitKQROSLwILg9rWuJpg/vCPGAly6GdITZptCVpUFApvMl8irJJdqmlVcvY7Bbpc1IKFoVrdLhxjy+oj5zspCZjGo1FQ+Tu7jHClI9N6E9DZsuaJ0xRCCygErWkli6QtJqKgEhzUZiOj4ecl6Qs9JjIyMjtEMjSiweMWpgTAKdooXKv1SFXgApnoSMjw9IFhoXztvXb5Avb1ASwADAucsvGK3/AGgW0KnSgL7SqkhKSk3ik0LPkBTWBbUsm8ygokKBKWNQSwZOBpU5mFapilEoINCkCtWUX50IiT5cWWjxO6D7XZl9UACUuQokBJO+MN5JDMBAljlFN51KOFCEMKVa4kfBDS0zyUEHIAeCglPNn8DCqSs1cMXw5CJ8U22kU5YJRb8h1llFRU1GSTi2JCfAO/KB7eQFqyq+X4jx7/lIlsa175TgEsaOasABz9IH2gVDAmtD4kD+WF5JXJobjjUU/wCyFWWWkS0l3KVKVWhqENwxSRygPaVrSgqLhnBfFg7gjm0TWpJCAUkDdJIpq2nxorFrnXnONQLuJGg4v9BHNyzb9JPml1dIMShSlpQHN9sMXVkmrVN1ni4WyxLmJInKpdZMiUaAhO7eVmQ3Di8Vjo5KSZoc7yOycBgaDNm84tFnkbyCouRcVwCvs5c8HJNTrHR8ImuMghfIkhKS4CE5MAVEnAEqBy00xiPZ+zZk0KSxSEhJckVvC95AxxaLAlV6+L1zqykk030klk0SGwpo8WCw2ITJEyU6khUuWm8kkFP3SWZvTA4GhjpYyKZty1WezEo6zrZoxRLZV3gtT3UHgS/CK9N2pOm9oiVJqaEpSwbtropRrkw74AUq6NxABSsS98Bqs5SBQUNImXKJVPCiSAEJCSXSB+yMom5FVFEFrSiSXCTMCykpSGQkXjQnPTjWOFlf2qXLdkJQd0AM6QMdamJ9pikofuDwu/WOJge21ySr/TCp/sZ/4L9mbBXaVTEIWEhJvscyQ/ndgS0WQ9gi7UgviCMTSmPkIdbP2iqV1ypYCVEpDipAYgnvhbPUwvCpUebtmTnEpTzghIXIsdEsolsSAWHAmOp1nYthq7d+XPxgqRM3mKgQ3ca4tm4+sF7N2Yo76llIAvAhKrt2oU6k9lgCa46wU22ILJ4lXRiGZ9SXy3aD6cYXrQFGoLHCo9sYZ7RS5oLr0FSCQWrWjcWAjQsat5yFMoID0wQlThg2ZGEViYS/Zk8fP2EZHNqlm+WNO8xkV/IA0O2TendnlEyLUpssOLN9eOsA/aC2ADU40zrrBEiZUu5Jqfr3RNoA3kTA4JKlUcBg4pkc6O/frUBmYp1BL40TXBte9xE9inEVdQbHQcQz4u3MB4yddWXGIxYN3E11z5RJYeQh1jmJZN5LAAbzsKEFiGd6iGlnKVEgpG7UkEszcgWwzgLZyhcCFgU7Jo7YFn4VEa67eIAJQ47WIoxNMuVHiEssYNloQSLt0EEg3ncgnIimZyyHGPROivS2fJl3ZiL6BQOqqXwDsXDuGij7KsKVlV5aWcEh8RgRiWwBprFrli5LMtA3FgFsXuhxUhxiYpwunaZSMLWS0Hp+DRMkvxVxrlo8FbL6WdfaZcsJuJUFguQXIDhi2gPjFOswVLVfSllV4hiGwbQmNS3lKSoOkpdiCx0LU09Y6+5vlovnSTat1SZKDvFlLILEJxA7z6DQwmmWxd0IFSHYUDEuXObEu8JxbFrUpSQ6lbxWreL4dzNk1HjuYZhIN4JZ6Ur391cIEpxW2NDik1hYCbAWIDuSskks5N43vKF9iICpVKFSXOQYO/8ALBOz10TxUtu4njhAd5fWpQSHSXbU9UTphly4xyvbZ0xdJJju3lKgAkh6UGVS3zjFdtAuKL11YnKmmoMOpdnIUiuC0poMQkXhjx0in9J7XMRPtN0oASEXQbmd13cvmfGDxqTdoWbilXgs2zLUAg07TcaAuY4tKi4zY3aas/OkDWax3ZcwJUwSQlODgG67v8w5z29O7NZRd5jHedLhQpnQAYaQr2NGS8L+Qu2jajVJYhqA5AVpnrhhFRnTbqjVw4wNRjhziydIZd1ihgxWACMN9QoRgWozRWbRMBLhd0mmJqRmdIko1JnBzN9nZbOhN5Rmku7oI1a6s8hTCL2UAKLaektIih/2ezk3pxUQEhMvEj8QmJxauPlD6btxEpVqVMWd5YEoVYp6pAN3QX7z+Md3AvQgReCa2BkKVqZY5CWDkOPnDnYpor92X/2kxT521hNTKloQoqUwdnBoMD2T4w0s1rtJlTTJSlISClSlqDpVLQA11IIJAA/FDyY8TzOaKH/GR6IiedQzzooeTwZKsiaip+8EwYDBmBd3AujR47txuh0y1K6w3yzY6m8WGOQiF+Dp+4ut9mUpUoAE1Q7B2ACCSWwAGfCMm2BZnKWCkbpSneD7yhUgElgNYOsyz1aitgQcHzuA84jVb5T3AtN9NVgVIAFbzcqQL8BcfcAtliMlF1Sr98gk3WDjia55tjhCeZUYlLFiQQxJ8/GHO0doSpsvrUzFBF8pqkhyz0fFg3J4QboLuFA3QKVJzAGZ74To28nLNZwDrSDedRcHIHBuHhBtttpDAAJCRcAum/QM6ialgwq/CtRylK1G4lSRUhnDMK+HvFq6N7CBBWu64UC7BaiAnUuBUvQPu4xWORUVmdMUUickqfsLKjeZnoDcFGUKDBxyE2bIvumbMUkBlAJC2USHIvBJqBQZHI4P6FP2VLUtUtNmWoLG/MC7id53D3ge9hnE0zZCmIu2WWDjuklss05ARVRA5JeTyu0rlIUUhC1AYKvpLg1H4B6RkejmXLRu/bZaG/ClCQkcAL1BGQaYnZfyPMerCxQMrGmf6iJOrUGB5Fm+fpA6JVaGvHDyg1ayAUsXfF8QOXD1xhH9gm5Nnd3cPnxADc3f4YwFQJMw3SkhtWx0Zo5muLt11M5x04edOMM7FNSsdkOMeXEcdYnKTSsJhk3Q6VOB2SaEVwxwbJs4OsynIG8b2BqG+UgPadtSKAY40YlvnP1yyLKgDeNHHdw8Tg8RcW1bGHlhlFC8QoHeGvFjlXTWLbJtNEDeF8UoC1HLElxTKPPLFOIq5BGBagOhrT53RdLBMUEywpV5xRTcPw6U1g8fHUrKQY3l2tSqud2nZT6PXnGxPW5TQtVzjVi1IQWi2LBF01d6cPXCGWzprpJJcnFnoXfMDypF56tFeN3KhhJWo0KqOMOC7vmHjaGZNDgDj+wonLWB5E0hZYNXHvVXLUxMbQqmhFRwuZU0Hxo55HUg2wpJTLpmX8c4gMo9eCxbyrJIgvZqnlEuxdVf4jAybIGDlR/i5E46Rr9yfVvQ2TJ3hT/qZ/soD+EUTpHZDMtE9KUk3+rAORonPQQ/2XZEkTSReaasOasGTw0PzGDV2UXVoAAKgpNQ9CwOmTeOcUjLpkRx7Cm1bSZSgi6QTnmx76ctIjk7S60qSq4LwXXDeYs7nN/ONzejSFJWFLLKbIbt0vu/lwYws+ylCwRdZASkJam6AHP7VKmHc4NaEUJXscbdkBQCkqft0QxO8otmBUGKBa0kKILCmr+fzGLavbE1ikpkkaXFf74UWmzrmTAolKQ1boYUwuh4jWbF5uK8on6Hfe9cC5uBFHIqpM1yqlewkN3xbLHs5IWBdSEkqcAYtKBr/ETlpCjofZEg2ojAkADgmXO9yYtqUDrDTKZ7D0pHXD6UR61gF2JIAWNL0lgwDblcADxrDhKLtmtJw/v1fymFthLdWf2pHo310hhtGeo2ed/gzDl/8L+pMFhR5GLZNISQoA9cJZZIrLDULuxrjAtstE0CZdWo/fywkE9lFDdGGJYcYks+CcKzv9sQ2x2NWeak+DD2iK2dEroJ2kgKnyVMHSXFNbo9oEs4afaT+YLBYAY3S3dTygi0H7+XyiCz/wB5aOfomMtfgz3+f0a2NZb0hVWN9RyyCoV7WlgKl1xURUUo2nGHfRwnqF/vL10TCjbdSgGnby4prhBT9QskuhNZm65IZIVeJvOSwr2h3tTvMNdnotBJKJwBwJlS0P4qvEVhHY7R1MwE0UElLpAJPI0zGkNU2iasOpMpbV3iAod91NDzEGLo5qs7tm0OrN2dPtBLOylNQ/us2GULVbRlTHFxWO7fUVE8avBFsnomF5gZbXaG8AAKHeAJL68YVWOWCg4UUryPGH7+wvVHSLY4cSwMsBlThGQuMkEk3wKmj8YyAajubYWIpVQ7NXetRzApHcqZu4VGIPPDN/rFl2fscylHrhKuM5KG3SAhiKUJvppgX4AQn+zg2m4nBWH4RRwWc9ks/PCkI8j0BA1JJD0pnkABy10ME2acZaQskKS9WqeY0zevpDWXYwklyykJLBSQL282tRjXhCzageXLbddLZhwC1GpS9nWFw3RqG8haJstRZQvApBZywIfzen1hKUzJRWCMmeoxLAjzpnxaHOx7YUJQhnAwpgVF/UvBW0bAmaVKvVCSnmHd9aCCo1jwM4i+wrIWkkEHAqSTdVo7UOVIsgnLKApt17l58KN4NmYH2dZylBEsim4SaVIY3cuesdplKUkJvqujAC7m5owGpgxVBUaBZiz2RiMSfmukM17ZTQ3SAzYjEVgOYjeJYucTuFzSrOCO4axBaJaQkhlCYCDXAgkB0+4q3GGpMMbjosOwrWJ04S0g3lAkVGIN7HDKHydlTSE7pDgfiThdIzzD/M/PNhW0ptUpiAyhjQ0/4j1CXfWCH7IkK5pmXlimZCW5xKcUisOWTANnSlMUuxClhjUuFHQwoFom3SQpJCbp7KnZWBq1GfxeG1lH3xUTTrpih3G8Pd4DtdmQ0lQUXIQCNPuSOeJxifllU8I72Ko3ZhNSVu+RdKTE20JqkI6xLlncM+N0ajPjke6N2OR2mOCgMw/3crT90+Md2pKrq0dq8CqhwBXxzDpDRlVmk8UD/bSCEqSoBQmHuc4O/wC1o1MYS7ZkhKpkwld1NGS7kvdoDm8O1zD1iTdXuhQIoRWhq+VYVbbUn78FnMw6v2/T6wbSZN6ZTztZD9lbcVD2hpsyzpnIvoKw5AKTlvV8IFVZn6tg5MtRPHs+8OOhtleSSQKLU7g6vF5pJYIcc23kl6PW5Ek2kXVnsgGm8TLnFuDBNX1i17Nt/XOsJZN2YXcaj6esU/Z0i8lYBYlZANRvdXMSK4YdZlpBfR/acwSZiRKUWozhwxJIzGeuDRSKwBvJadj2lKlpQC6kKlBQY0JlqIy0+ZQWmzpRY7WEgBxaFFtSgvFa6M2hrQl0n72aF/g3bsq6xZROA0zi02ulitHGXP8A6VCNIMTyXZ6XMoHAzv8AbAtuNP8A7PcQ3EkUYMQoqFczrR2+kB2mwBWF4b14uBVmDBjTAeJiKeS70cqD2mXzgGQqs88vEJhiJZ61EwhgkKF2rlzlQintASLO3WgFyoukAh6AUOAFAYC0ZvP5/RJsH/2yn1X/AKIUbZUOskB6KWUFhkSnJ6mGuzrJNTKTLcJJUSQwVRTNgrBxHc3ZM1JBKJKrpcbjHlixekOlUrJydxoXbUsIVMQJaVJQWoouU4PRycMcajKGNrVdSbt4mgG4B4vzgSYia9+bKSzdoFRb3bP48Bo2rLCVpQGUoMVJKhhzLDHxbOMTpIk2imWqSWStUygUKXThgbz0xwrWFaZl1LMUupxSgg9O0gClLPcAAergUZiDeGPiYW2m0AuKYNQJfHUJgfZCugVTElwH5xkcAxuHoQukqzktfUVAZHDBIwPBCYXbPY2xdwBw6WpkGp/NDLa9rTKnIIQuYAa74uuBewOGKa0djo8R9HrMBOnTJksXZhKhvJJCip6MXHeIVvBdRyZb5avtKAreoilSMVFjllElp2BMWiVeLCWCWzclzyoIsKLbJlVvOWCaupTB2fxPjAG0+kYWm6KAmpp8Adon2Y/VIVmxC66jX9mg4CIPsMlCSFC8QL2epAz1aO7RNUwYgurcppXe/iaGFmsa2AmKQVlLkpFMaDlTwhoW1ZNnVntTSyAm8ggKBS14MMDqwzjhNvlAAssUxKVUp3VrSJfsqw5SRRxhG5cldxKC1TefQaecOg5Bzb3IKJaisDeeg0qTEU8BaSuYoLmUSEtuoDuwfE6mJl2NTlWpjqTs4kMSzH6QboCTYDsyxJVPli4FAqFO/hhpF5kbKksTvS92WdxagHmEhmdmcANCTYtmEqcF43agHDFveLKm3IWlIUGO4SRmUkKHJx6xKUrHjCtieXY5oKgiesG8pLUIcEitI0udaRd30LwZ03TgWw4PBlkLzSsGhmzFct4erQHaLa/VhqJCMP8ADLvzEJeSiWCaRtmeh71nvDMoVyw7gI4/8zi/vX5eVUmgLHmXHhBNimivE07riPrHE6zpKnBALFRzBLgV84Cq9Gd1s6RtyWUrPWIVRVCAFVJwwNcOcVe3W1SlElwFEmpd6vz1eG9o2akhToQpr2FC4OUVO2y0Ei6FJIxD4QyimTm2NJM9YYAFgwAxPcOEFItE2WknfOeIbL6iFNnM4DcnZiihDObtC1BLTEIUKVTTMQHxq7FSQf0am3lsxH3iDXUonO3OLLs6SBNt5Yf3szL9mVh4nxMUro/0iQm0J62WUIStKrzkiiVioZ8VZRbtn7QQoWqYhQV1k1Z3asCEAP8A5RHRDVC+Tro3Seqp/vEf9k4Q/wBui7Ypzn8JqNCr9WMVno/N+/P+IB/llMfMxZtvEGQf3kn/ACqSR6QZMMTz6zWUqQFy1AggG6pwQagh6jEaRyJE47wlKISalJBxauRZhpEWx7QRaVyyaGZMDcApVPLyi0WGfclEAOu6piqodOL4HGItFVJlUVaE0F5LgqNTdIDvW8Bx1iEgFzdpmeT4wwsNivGZeaoCm0oCANcxAdjsKClwGDqqHSaA/TPSB1N3fk7sEy6WABfw558MYItCt4qThjiKeHyohdKCkzlJVixGL0fJ9d6vCG1sKXAZgwf5gI11Rtg6lOmtaezZmAUWFN4qCQ54DQj53wyLXRygYCp+ZQyYrEFo2UAXArjTlo0LbTYhdc5ufXHw84tk5LhjoThwhNNSHUMnwBNC8GsitCH7OdfWMg2fISFF8eApGQwvUl/8UapAURRyMPM05xIdozCQDQHT6fWFMuUslTMMBnw46NDPZ0oF/wBkhJ8AfeFcRk2Sy1qUQ44F/phljGGyLCQ5ODV7yfDDwENJEn53VjLXcAYlqYwOqQQO3zQOqAwSASdHZ/IDxhls+cCAoKvCtRCMzUzFDAJYkFWbIAHMgEDjBKNoypKlJukpTeCQkgAuQQVNRmvUBzgxnToRlplsbxy/5jpmHI+kVWRbVLmA7wQ4NwKOGjxYpM5JSpwbwYIHPPlARRSTCAh2jYTX5rA1knC+L4NzNscPrEtlQpRCbpc3iO5Kbx8ACYMkwxaTOpPaPL+oRJew7h/SYjk0q7u3f2h+sbBpyHofpEWXQXYBuvxPqYAXKIB4+0HWOZutqT884gVNZgdB6PA8sXBmzVUU+Sm/lR9ImtagJaj3nzf3iDZ6g0z/ABD6JiS0ovBsq+0MB6OF9sMcQqFu1ZQJmHRZ/qg/q6gvheHn+kLtoTHKxqX83g7EehWlCSBViwPg0EIK1IN1QVl6fSFqpJfHhBtimXEtxHrBa9icUwzYSHmATGUm+kMa0KZj+3hHdo2IkdfcWpJTMUmhoBukDKlYi2Uplk6rSfBMz6iHVlmhSrX++v0lxWKwL5K9s21W2UtPVkrurVibxVROpcBsu+LHN6cBSernSjLU4fTwNRAeyx96f3h5y/0g3pFs9EyVvAYhjniIEkNEAsiZJn9bLmCqyplhqlRJAI0dq6Q0+0qE1IwSQupwN4F2OeAii/Zly3KFYEjhQkV5g+ESI28tASFKKQFAkCqSBiGL+GEKGz0eRYUXSspBoli1chzDwALAoy3Qq6Qo0wB+P5Qtsm3RdIBZ80l0GtXB7NO/CHtl2hdlroCliUqSXxTR9A8YJXba/wBo3hUJScjQ3jrw8oYW6WkkXscyNXziEgrtCSMDLlgcDvOKD9qMl2hMxCSC9VA/wmqe8HDnCSXkZHM6QG7TZEHhEIlhAJOuL5Ux0wAfjExtCSCHchwKFhwjmardA14Evg40rqTlAbaCkgIzQWANff1b6Qkkk9YrDIQ6tMgAjJxjQ3dMshAVskBJJTqxhoyA4gSiOPj+sZHCiASCH8YyHEObPZ2vHVvID6R3slAAnE0+9IbhdFY1PnpQHJZgR884TWjaalFkBhm1CfpSGsDdDy27ZQiid4szDCFKlLm7yzu4tyiOyWQAuRXEcPmsFziGoPPy4wtA3shnzQkUH4QBoKfrAaFvUuS3wx1PClEccPIesdS5VQ+JOX0giPZaOgipInD7Sq5KIO9owcZF6t4x7jZ9lWVQlrTLQQA6TdSHdLOQA2Bj50sLlYoVVBYByWqw7x7R9CbAtvWSEEJWhhdurAChdpVqeFIbjNYzm2GSpJQZaLpDEXRhGTLDKK0LugKReukABr4Y+UaC46vxWjWUHpXsbqZt9I+7XQH8uDpNKB8IQLAFDT0z+serW+yInIKFimPEEZiKZZ+j6pknrE0UCoXVUcA0ZxmIjPjTZWHI0V2zKongr6RCtX3w+f8ASMTIF1TEMyjAgTvJN7Nj/lIp6RBldjPq0vg28MKYphfaNohCpiFHshweJAuvzgiXOLpfNSSeFGrzhHtuWTNmsl3Ca69n9fCNHOwSbQyRbiKLS2tYCUq8osC9fKCpc1CgolizNzI+vlHU9ATfYANeHkYZ9UKuwuVY1vVLd7RAvdUEqoTxhzabWUm8Ktep3qMVe2TQtT4H48LYJSobWcG4sjJX+hZ9hG9nWpUsLKgwU7kYOaewiHo+StM9L4gNzTM+kOrJZyhKkEBmVXVi/vF46Jt3kj2Gt1vkpSW//Mj1hztRQVJJFajzUBFf2RI+/BBa6tNMmUh/rDi3q/8ASzMfxYY0V8MGQYlOsiz1yhkVkfzExm0bIlRCWALg8CMD3QTYZPZW95gCT4hollAKuKwLLNdGLCEsNCKdIVLO66fQ9xzgix7dXLNX5Yd0OPs4VLVdOhIxH6GFdpsKFO27k2vcYwKHuw9rJWpKhQoKQRQ0DVpVQ8430fmJEuZmOtmqGTi+a8HD+MU37MtFUnjoWMF7O22U7q8PMawGrVDRlTyXQBI4Ooc6ZfMoCE9k40e6wpg+hY0rxeBZVuCk7hSpxUjwND3xpFEqJ/M90H25eYhK9x7JFz91QKndwHFe4Hnm9IHti2BxcmulWf38Y6KBeKXZJbHifnhEU9KiU1x8IbABasqegAHzjGRP1A0EbhrFKkFLmF1Et8w+sG2QBiwwLPxxiMN84xqzqIB/fJHlDkw4zGzrECZt7LKh+fK8IgVMdtB5xPIyamghJOg2d2eWSWwHEUprTv5wT1aUipB8C4w5dxr4RxccA324CIgmjFTl8NOcTuwFn6CWCYq0IMtBUAe2QoBIGNQCx+se4pjwPYm2TLmJVXdNAKJOuY0j3OwWsTZaZgCkhQdlBjz5R0cbBQYI7BiIKjd6KGJgqNgxDejbxjHnO2NmTJCiuY11a1EEElgKsXGjRXpcwXg+II86e5j1DpNs7r5aUAs0xJfQEFJ/qflHmvSWwJss0yyoGgUDhQ11LVfwjnnx1ktGfgOti04jUHzOPh5Qomm+ScNYJmIYPwB8SG9TAkkku/ykJBWxpOkT2SQWYDCh5lo1MZiCWvE8cRj4kxkmcU3gMwPIg+0RT5gofmLesBqmMnayC7QnF061duKifpCabi7cob24PgccYVzVsWw+sJeTnnsZ7ALdZxCR/LMixCY6j+6rzaKrs8kAqGTP3KBHl7w4sVqBI4uAdfux7gx0Q+kCD7Gaoyqj+k/UxOpb2ef3Tf6TANkX2RoqV6CJ7gRJmgfiStXNSCT6QzCippUQ91V0mhGRb80MLBaryFoNFAFgdSMePKEspZYAZqb0jsqcjUZjLCJFBhYrQoOk1DAHgR7AwVZpgMtTj8zeEJZM64ok55/XQx1Z1kJZJLueeOMMhSYy/vEoc4JfnpzeFaLMFJVwUoPmWJY+EHKnkTUkjAJ5sSY5lIACv2lKPc5eNeDCkhcsuC44e8MbLt1zv+I945no55QutFnBqKQVTBlaLIm13hRT0554vBCLS4bvamH0EUlM5SOHdDKz7YDbwrqIzh7DKY5M9qOmMgcTEmt7GuMZA6msrKpzAxnWZwMKlzhEwUMPKKtErCpcx2gyVMbFweELpQGpbuf3iZKq48+6JSiYYE3sA3c9IjCBVjj89YySvjzJiZE4VpEcoIXs609UoLSErUmoCuyDxGdHj1zoNb582Upc4M5FxgwutlnnHjshaMCMeTM3s8X/AKHdIp65iZZ/ukgum6gKCQSEk4apB7vHo42Y9JCo6C4GCo6vRYwRejd6BwqNhcYBPeik/wBoshKl2dmCySklqs6WfgHPjFwvwBtOyCYqSS25NCscrqvGt3wgMx5laipAUlYYpVcIxIu93KB7NOBJGfcR6xZOkuypi5lpUhLhKr6q5KQk0/mhTsjYU+ZJVMQlwCQxJvFm7Iz/AEMTjGmO5YI5EwAl8ww8R7PAtoAf53w0VsKcEKmLTcSkpDKxN4tTyx1hHa7SkKIrnkc9ISSy2NF4RKsbrwpVKq58YaSJ7oCS9Scf4W9/CBbXJxbDSIyTQswvYW6V54eio1aZapa5i0B0oIcPkpAJPn684tnEhQGrEw6KgX4iv+URbj+kQA2Varxr+ZFNGcH0B5w1mrvS5h06weAI94RWiQElK00Ulu45+8GbMtDompVRRKlNwUmjcHesOMirylYfv/SOJswhyPzRpOFfzj2iOcrHviY/gIUvAFo4Sq6aVT58ojX2hHAmFyMnjGZKufeU+X6PBc2Zh9PnfC8EE8onmzCGo4LfPKMwI3eyNRRoHW9dCaROVU94HWlxBMDT0jOApskiog1RqXjhaIdOhWgDrVDXxMagkmMili0ZJQlSVMCSAFUYABwD3mo8IHlr+a1zjIyD4FJpaqwUlPZOtfAt7RqMiUgomKw5oWyrh30r5RImdjXhVzGRkSoYP2JYVTpyZaQLyqVybE+Ueu7D2RJs4SbgEwhicTUBw+jh4yMivGvJh2FR0FRkZFQHQVGwqMjIxjd6NKq3AvGRkYxpKA5P5mB5BoE2FK6uzyk6ID95DnzMajIBibaUrrJakUq2OFCDodIrP9odmBly5obdUUszuFMfIob+IxkZAYVsrNu2b1HVi9fCpYmuzdpw2JwhZMmh2+axkZEZrDHjlmrMhlAjWDpM3LNkg/5D7iMjIHD9IhBOVuq/g80/pEiLMVsUquqSE11BTUHhGoyKMyK2oXgK4EeX6QLNU95vzCMjIRDs6WreTEN5ivnG4yMY3ZFvjqQInmjKMjIIpEokDhHK1U7vpGoyMFEUxOnfEC1M0ZGQyMyIxuMj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upload.wikimedia.org/wikipedia/commons/c/ca/Brugge-CanalRozenhoedkaa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22531"/>
            <a:ext cx="2336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1/1b/Brugge-Can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4" y="626953"/>
            <a:ext cx="5483226" cy="41124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s.123rf.com/400wm/400/400/alkir/alkir1104/alkir110400005/9230409-cityscape-of-bruges-canals-belgi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941" y="-8021"/>
            <a:ext cx="10300018" cy="69525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dailytravelphotos.com/images/2010/100520_brugge_belgium_rozenhoedkaai_pandreitje_canals_water_belfry_old_buildings_dusk_night_bruges_travel_photography_MG_24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941" y="7936"/>
            <a:ext cx="10411338" cy="693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3.bp.blogspot.com/-64lnK_QDsWo/TxNVVmlfOhI/AAAAAAAADg8/bESsKQxqVX4/s1600/8-740-1234_bruges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86797"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86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ile:Pont de Fragné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14600"/>
            <a:ext cx="436879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visitbelgium.com/uploads/images/newsletter/liege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017"/>
            <a:ext cx="5652655"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44549" y="381000"/>
            <a:ext cx="3429000" cy="1477328"/>
          </a:xfrm>
          <a:prstGeom prst="rect">
            <a:avLst/>
          </a:prstGeom>
        </p:spPr>
        <p:txBody>
          <a:bodyPr wrap="square">
            <a:spAutoFit/>
          </a:bodyPr>
          <a:lstStyle/>
          <a:p>
            <a:r>
              <a:rPr lang="en-US" dirty="0" smtClean="0"/>
              <a:t>Liège </a:t>
            </a:r>
            <a:r>
              <a:rPr lang="en-US" dirty="0"/>
              <a:t>is known as the Palo </a:t>
            </a:r>
            <a:r>
              <a:rPr lang="en-US" dirty="0" smtClean="0"/>
              <a:t>Alto of </a:t>
            </a:r>
            <a:r>
              <a:rPr lang="en-US" dirty="0"/>
              <a:t>Europe, because it is the greatest concentration of digital, technological and Internet-oriented services industries.</a:t>
            </a:r>
          </a:p>
        </p:txBody>
      </p:sp>
    </p:spTree>
    <p:extLst>
      <p:ext uri="{BB962C8B-B14F-4D97-AF65-F5344CB8AC3E}">
        <p14:creationId xmlns:p14="http://schemas.microsoft.com/office/powerpoint/2010/main" val="2257475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ouellette001.com/regard/images/R9830cCBelg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8100"/>
            <a:ext cx="5543550" cy="483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wisdb.kuleuven.be/kaarten/basiskaart/leuven/belgieg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278" y="2005012"/>
            <a:ext cx="5771722" cy="4852988"/>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p:cNvSpPr/>
          <p:nvPr/>
        </p:nvSpPr>
        <p:spPr>
          <a:xfrm>
            <a:off x="3124200" y="647700"/>
            <a:ext cx="3505200" cy="571500"/>
          </a:xfrm>
          <a:prstGeom prst="lef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6610350" y="2514600"/>
            <a:ext cx="3505200" cy="571500"/>
          </a:xfrm>
          <a:prstGeom prst="lef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7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300</Words>
  <Application>Microsoft Office PowerPoint</Application>
  <PresentationFormat>On-screen Show (4:3)</PresentationFormat>
  <Paragraphs>33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dc:creator>
  <cp:lastModifiedBy>RSD13 User</cp:lastModifiedBy>
  <cp:revision>94</cp:revision>
  <dcterms:created xsi:type="dcterms:W3CDTF">2013-01-17T02:37:48Z</dcterms:created>
  <dcterms:modified xsi:type="dcterms:W3CDTF">2014-02-12T20:39:42Z</dcterms:modified>
</cp:coreProperties>
</file>